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59" r:id="rId5"/>
    <p:sldId id="260" r:id="rId6"/>
    <p:sldId id="261" r:id="rId7"/>
    <p:sldId id="262" r:id="rId8"/>
    <p:sldId id="266" r:id="rId9"/>
    <p:sldId id="269" r:id="rId10"/>
    <p:sldId id="267" r:id="rId11"/>
    <p:sldId id="268" r:id="rId12"/>
    <p:sldId id="263" r:id="rId13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5886C71-4D9C-4C4D-8B87-DDA03F241997}">
          <p14:sldIdLst>
            <p14:sldId id="256"/>
          </p14:sldIdLst>
        </p14:section>
        <p14:section name="Introduction" id="{C979404B-CAC7-4FCE-94DE-B7C6280B4C91}">
          <p14:sldIdLst>
            <p14:sldId id="257"/>
          </p14:sldIdLst>
        </p14:section>
        <p14:section name="Dataset" id="{7DA2E164-A2B5-4859-AF1B-FDD0880CFCA6}">
          <p14:sldIdLst>
            <p14:sldId id="265"/>
          </p14:sldIdLst>
        </p14:section>
        <p14:section name="Neural Netwok" id="{F746CF32-1C40-44E9-BA21-B288F7DB5FDF}">
          <p14:sldIdLst>
            <p14:sldId id="259"/>
            <p14:sldId id="260"/>
            <p14:sldId id="261"/>
            <p14:sldId id="262"/>
            <p14:sldId id="266"/>
          </p14:sldIdLst>
        </p14:section>
        <p14:section name="Results and discussion" id="{7A47AE37-3E15-469C-BBEF-EF3DB0B9D8D4}">
          <p14:sldIdLst>
            <p14:sldId id="269"/>
            <p14:sldId id="267"/>
            <p14:sldId id="268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56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D7590-A6E0-1F3C-FBD1-86BFD65393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F460AA-4AE9-FD1A-3674-03DEB4A9ED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FD31D3-5979-4025-675E-038FF5F09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53163-07DC-4857-BB58-5A6A194450FF}" type="datetimeFigureOut">
              <a:rPr lang="LID4096" smtClean="0"/>
              <a:t>12/18/2023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DD7F7-DD46-6340-4427-C915B4AE8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6FCD29-C268-4FBB-B838-5BB94E8B6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954CB-CA5B-439F-973C-EF20F692F42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648584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CC855-B1EE-0138-6DA3-D507323F8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89FADF-45C3-82E7-1A3F-6947F3C7CD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8A721D-2A2E-EDE7-D82F-247718E12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53163-07DC-4857-BB58-5A6A194450FF}" type="datetimeFigureOut">
              <a:rPr lang="LID4096" smtClean="0"/>
              <a:t>12/18/2023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AAB1EF-C1A4-70CB-ED75-5283262BD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763EB-8CA4-1344-3267-8FD00B7FB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954CB-CA5B-439F-973C-EF20F692F42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818911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EB2057-8516-20C7-9E7C-767381C65F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10FF97-7EBF-3672-064C-DFEBF5B0B7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2DD74-6BFF-DD7F-2063-7EC7EE6CC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53163-07DC-4857-BB58-5A6A194450FF}" type="datetimeFigureOut">
              <a:rPr lang="LID4096" smtClean="0"/>
              <a:t>12/18/2023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C6A38-C6E5-4E5C-BBBA-AB1BB45F3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33726-712A-C88B-DBDA-60A07DFBA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954CB-CA5B-439F-973C-EF20F692F42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65805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C0EB7-AF3E-8588-7E44-682AB5883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D0D45-A3DE-DD7F-2F1B-091B787F02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00433-0FBB-B4F4-806F-FA1E36ED3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53163-07DC-4857-BB58-5A6A194450FF}" type="datetimeFigureOut">
              <a:rPr lang="LID4096" smtClean="0"/>
              <a:t>12/18/2023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67005-3262-6255-31EA-294497A81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F17352-356F-1D70-95FD-78557EA5D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954CB-CA5B-439F-973C-EF20F692F42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97653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40DBC-6416-15F2-BC62-B41B37A4F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619A3F-739B-0D0B-A650-1AC44FD6FE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AA82A2-5BE6-138E-486C-4453EF1F0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53163-07DC-4857-BB58-5A6A194450FF}" type="datetimeFigureOut">
              <a:rPr lang="LID4096" smtClean="0"/>
              <a:t>12/18/2023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668D7F-40A7-71A5-EA75-5D112621D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5DDB0-5A4D-46EE-60B3-ED8C1B11E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954CB-CA5B-439F-973C-EF20F692F42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08390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6C7A7-4CD5-4B04-14BF-3752083CF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9F6636-CF92-297E-8C32-051DF8B1EA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6FD47D-C777-1C4B-4170-699D6AA000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6FD75D-887A-4383-2D45-E5FF41F7E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53163-07DC-4857-BB58-5A6A194450FF}" type="datetimeFigureOut">
              <a:rPr lang="LID4096" smtClean="0"/>
              <a:t>12/18/2023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B54C20-9002-A023-F0FB-646E2B657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2D876D-12A0-05CE-C8A3-8CB08061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954CB-CA5B-439F-973C-EF20F692F42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97916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8E28A-6E7A-45DF-9057-E0B4DCF1A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6AD1BB-D10C-C705-308D-5F3A29D161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408C6D-8513-99C5-1DD8-1DD46EED08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0C469F-43F6-305D-0A18-EF88221A61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A6E84F-C99F-C4E2-8B2C-A4439C4A7C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EBDC0D-0488-E337-0A78-0E43B2DB8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53163-07DC-4857-BB58-5A6A194450FF}" type="datetimeFigureOut">
              <a:rPr lang="LID4096" smtClean="0"/>
              <a:t>12/18/2023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09ACA8-C0CA-B662-7A4B-AE2EBE37F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63F974-CA26-1FA3-01EA-D8C11321D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954CB-CA5B-439F-973C-EF20F692F42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617453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39517-F464-1AED-016B-600CA60B9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39A7B3-9766-0342-CDB3-659559915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53163-07DC-4857-BB58-5A6A194450FF}" type="datetimeFigureOut">
              <a:rPr lang="LID4096" smtClean="0"/>
              <a:t>12/18/2023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FBEFA7-8DE2-4585-1239-3B1BCDB76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B84C8F-E271-171A-E1AE-08FE82194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954CB-CA5B-439F-973C-EF20F692F42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104293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2FDD6B-EF5C-0B51-143B-AC90A4E38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53163-07DC-4857-BB58-5A6A194450FF}" type="datetimeFigureOut">
              <a:rPr lang="LID4096" smtClean="0"/>
              <a:t>12/18/2023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1D94D4-F1DD-895A-34F4-CC7D6D7C1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86E7FB-3DFF-4FDD-974C-0CCF03432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954CB-CA5B-439F-973C-EF20F692F42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1194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54F2D-4BF0-82CA-25DA-29972A2CB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91C52-C65D-D46A-782B-99BF610F0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4B367-E509-E3B3-B69B-D9ABA2D9E8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0E5FCB-9948-A2E1-516E-027B4436F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53163-07DC-4857-BB58-5A6A194450FF}" type="datetimeFigureOut">
              <a:rPr lang="LID4096" smtClean="0"/>
              <a:t>12/18/2023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CFCB5C-82A7-F2EF-E893-81350CC9F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BA3AA0-0880-00AE-0340-236520EEC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954CB-CA5B-439F-973C-EF20F692F42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290300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98DCB-6A70-FFF1-9B06-9139098E5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BEBC84-F9A4-D779-487B-B376148677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4FB6C2-BC02-9AA0-1C73-555D3B9774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BE2522-1BE2-D5C4-8F23-9723F8C88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53163-07DC-4857-BB58-5A6A194450FF}" type="datetimeFigureOut">
              <a:rPr lang="LID4096" smtClean="0"/>
              <a:t>12/18/2023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52089F-5603-21B0-4793-CA645586D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EEAF7D-92E0-1713-CD42-4C9D801D5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954CB-CA5B-439F-973C-EF20F692F42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7816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FE84CA-2AAE-00E8-EF28-D744D1834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7FBF87-0C11-D683-2904-BEDD1650C0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E9252C-11B3-1743-3E6D-B74590AA30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353163-07DC-4857-BB58-5A6A194450FF}" type="datetimeFigureOut">
              <a:rPr lang="LID4096" smtClean="0"/>
              <a:t>12/18/2023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EDD69D-8E5B-4ACF-A885-94B414777B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87169-2511-EE5E-A7E6-37017CA01F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8954CB-CA5B-439F-973C-EF20F692F42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58694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y.riyazi@ut.ac.ir" TargetMode="Externa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2.png"/><Relationship Id="rId7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11" Type="http://schemas.openxmlformats.org/officeDocument/2006/relationships/image" Target="../media/image16.png"/><Relationship Id="rId5" Type="http://schemas.openxmlformats.org/officeDocument/2006/relationships/image" Target="../media/image8.png"/><Relationship Id="rId10" Type="http://schemas.openxmlformats.org/officeDocument/2006/relationships/image" Target="../media/image15.png"/><Relationship Id="rId4" Type="http://schemas.microsoft.com/office/2007/relationships/hdphoto" Target="../media/hdphoto1.wdp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2.png"/><Relationship Id="rId7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0BB27-D38F-E5CE-5ADC-26F06FD4C1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487" y="1081087"/>
            <a:ext cx="9265024" cy="4548188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Leveraging Koopman operator and Deep Neural Networks for Parameter Estimation and Future Prediction of Duffing oscillators.</a:t>
            </a:r>
            <a:b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Y. Riyazi</a:t>
            </a:r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N. </a:t>
            </a:r>
            <a:r>
              <a:rPr lang="en-US" sz="2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Ghanbari</a:t>
            </a:r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 </a:t>
            </a:r>
            <a:r>
              <a:rPr lang="en-US" sz="2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Bahrami</a:t>
            </a:r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b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Mechanical Engineering department, University of Tehran</a:t>
            </a:r>
            <a:br>
              <a:rPr lang="LID4096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y.riyazi@ut.ac.ir</a:t>
            </a:r>
            <a:b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LID4096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8DC8E9-DDD6-40B7-8C12-2932E88C8D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2"/>
          <a:stretch/>
        </p:blipFill>
        <p:spPr>
          <a:xfrm>
            <a:off x="639943" y="556995"/>
            <a:ext cx="1258332" cy="11887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0B5716D-D63A-3583-DF2A-9BA208A00B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036" b="94911" l="588" r="95882">
                        <a14:foregroundMark x1="30196" y1="72265" x2="30196" y2="72265"/>
                        <a14:foregroundMark x1="67920" y1="73864" x2="75882" y2="74046"/>
                        <a14:foregroundMark x1="59173" y1="73663" x2="67041" y2="73843"/>
                        <a14:foregroundMark x1="48004" y1="73407" x2="57621" y2="73627"/>
                        <a14:foregroundMark x1="35729" y1="73126" x2="46534" y2="73373"/>
                        <a14:foregroundMark x1="20392" y1="72774" x2="35503" y2="73120"/>
                        <a14:foregroundMark x1="75882" y1="74046" x2="90588" y2="67684"/>
                        <a14:foregroundMark x1="63349" y1="65922" x2="60588" y2="72265"/>
                        <a14:foregroundMark x1="72549" y1="44784" x2="71760" y2="46598"/>
                        <a14:foregroundMark x1="46298" y1="73755" x2="38627" y2="74555"/>
                        <a14:foregroundMark x1="58166" y1="72518" x2="47892" y2="73589"/>
                        <a14:foregroundMark x1="60588" y1="72265" x2="59819" y2="72345"/>
                        <a14:foregroundMark x1="38627" y1="74555" x2="33782" y2="66551"/>
                        <a14:foregroundMark x1="34446" y1="46424" x2="36275" y2="40712"/>
                        <a14:foregroundMark x1="43949" y1="32316" x2="46275" y2="29771"/>
                        <a14:foregroundMark x1="43474" y1="32836" x2="43949" y2="32316"/>
                        <a14:foregroundMark x1="39459" y1="37228" x2="39603" y2="37071"/>
                        <a14:foregroundMark x1="38596" y1="38173" x2="38813" y2="37935"/>
                        <a14:foregroundMark x1="36275" y1="40712" x2="37736" y2="39114"/>
                        <a14:foregroundMark x1="46275" y1="29771" x2="60586" y2="31504"/>
                        <a14:foregroundMark x1="69336" y1="39919" x2="79020" y2="49618"/>
                        <a14:foregroundMark x1="31961" y1="27481" x2="49597" y2="12635"/>
                        <a14:foregroundMark x1="58704" y1="13908" x2="60994" y2="16091"/>
                        <a14:foregroundMark x1="70843" y1="31814" x2="70980" y2="32061"/>
                        <a14:foregroundMark x1="64838" y1="21025" x2="67164" y2="25206"/>
                        <a14:foregroundMark x1="70980" y1="32061" x2="70484" y2="32883"/>
                        <a14:foregroundMark x1="38372" y1="40701" x2="36275" y2="39695"/>
                        <a14:foregroundMark x1="39875" y1="41423" x2="39748" y2="41362"/>
                        <a14:foregroundMark x1="50843" y1="46685" x2="43634" y2="43225"/>
                        <a14:foregroundMark x1="37259" y1="34067" x2="40588" y2="15013"/>
                        <a14:foregroundMark x1="36852" y1="36395" x2="37030" y2="35374"/>
                        <a14:foregroundMark x1="36275" y1="39695" x2="36582" y2="37938"/>
                        <a14:foregroundMark x1="40588" y1="15013" x2="40722" y2="14752"/>
                        <a14:foregroundMark x1="47048" y1="3775" x2="48089" y2="4016"/>
                        <a14:foregroundMark x1="46074" y1="6570" x2="47320" y2="3695"/>
                        <a14:foregroundMark x1="46136" y1="13032" x2="45882" y2="17557"/>
                        <a14:foregroundMark x1="46648" y1="3893" x2="46506" y2="6433"/>
                        <a14:foregroundMark x1="45882" y1="17557" x2="55686" y2="28244"/>
                        <a14:foregroundMark x1="57647" y1="24682" x2="62741" y2="29441"/>
                        <a14:foregroundMark x1="66774" y1="25580" x2="66583" y2="23250"/>
                        <a14:foregroundMark x1="39410" y1="92516" x2="65098" y2="94911"/>
                        <a14:foregroundMark x1="41376" y1="89157" x2="58031" y2="88557"/>
                        <a14:foregroundMark x1="58121" y1="88626" x2="49020" y2="94656"/>
                        <a14:foregroundMark x1="26816" y1="46960" x2="25098" y2="57252"/>
                        <a14:foregroundMark x1="27647" y1="41985" x2="26818" y2="46951"/>
                        <a14:foregroundMark x1="827" y1="77830" x2="784" y2="77863"/>
                        <a14:foregroundMark x1="19020" y1="63868" x2="1013" y2="77687"/>
                        <a14:foregroundMark x1="72549" y1="49109" x2="76275" y2="51399"/>
                        <a14:foregroundMark x1="87255" y1="70229" x2="95882" y2="72265"/>
                        <a14:foregroundMark x1="46275" y1="48092" x2="46078" y2="56997"/>
                        <a14:foregroundMark x1="49020" y1="30789" x2="51176" y2="33333"/>
                        <a14:foregroundMark x1="63367" y1="44524" x2="64314" y2="45802"/>
                        <a14:foregroundMark x1="59412" y1="39186" x2="59725" y2="39608"/>
                        <a14:foregroundMark x1="58431" y1="37659" x2="61961" y2="42239"/>
                        <a14:foregroundMark x1="41659" y1="40388" x2="41765" y2="40204"/>
                        <a14:foregroundMark x1="38824" y1="45293" x2="40668" y2="42102"/>
                        <a14:foregroundMark x1="39020" y1="44529" x2="42549" y2="39440"/>
                        <a14:backgroundMark x1="56471" y1="4071" x2="55686" y2="13486"/>
                        <a14:backgroundMark x1="43529" y1="7379" x2="44706" y2="13486"/>
                        <a14:backgroundMark x1="43725" y1="1272" x2="44314" y2="4580"/>
                        <a14:backgroundMark x1="392" y1="80153" x2="392" y2="78372"/>
                        <a14:backgroundMark x1="1373" y1="81170" x2="1373" y2="77608"/>
                        <a14:backgroundMark x1="2353" y1="83461" x2="784" y2="76845"/>
                        <a14:backgroundMark x1="32549" y1="89313" x2="34118" y2="94911"/>
                        <a14:backgroundMark x1="66078" y1="92366" x2="65098" y2="94656"/>
                        <a14:backgroundMark x1="67059" y1="15522" x2="63529" y2="19084"/>
                        <a14:backgroundMark x1="65490" y1="19338" x2="64314" y2="20356"/>
                        <a14:backgroundMark x1="30392" y1="58779" x2="35294" y2="62595"/>
                        <a14:backgroundMark x1="32353" y1="58270" x2="30392" y2="56743"/>
                        <a14:backgroundMark x1="33137" y1="64377" x2="30784" y2="59288"/>
                        <a14:backgroundMark x1="29804" y1="56489" x2="31765" y2="55471"/>
                        <a14:backgroundMark x1="68627" y1="56489" x2="62745" y2="61578"/>
                        <a14:backgroundMark x1="64118" y1="65140" x2="63137" y2="64885"/>
                        <a14:backgroundMark x1="65882" y1="63359" x2="63333" y2="65903"/>
                        <a14:backgroundMark x1="68824" y1="55725" x2="69020" y2="54707"/>
                        <a14:backgroundMark x1="66471" y1="55725" x2="68824" y2="55725"/>
                        <a14:backgroundMark x1="56078" y1="86005" x2="55686" y2="86768"/>
                        <a14:backgroundMark x1="45098" y1="47837" x2="45121" y2="48049"/>
                        <a14:backgroundMark x1="54902" y1="48611" x2="54902" y2="52417"/>
                        <a14:backgroundMark x1="54420" y1="47960" x2="54448" y2="48395"/>
                        <a14:backgroundMark x1="65098" y1="30025" x2="68824" y2="34097"/>
                        <a14:backgroundMark x1="63725" y1="28499" x2="65686" y2="31298"/>
                        <a14:backgroundMark x1="68431" y1="35115" x2="70392" y2="37405"/>
                        <a14:backgroundMark x1="55294" y1="78372" x2="56863" y2="78372"/>
                        <a14:backgroundMark x1="43922" y1="77608" x2="45098" y2="78117"/>
                        <a14:backgroundMark x1="36471" y1="46310" x2="39020" y2="43511"/>
                        <a14:backgroundMark x1="39608" y1="42239" x2="39871" y2="41898"/>
                        <a14:backgroundMark x1="39216" y1="41985" x2="39608" y2="41730"/>
                        <a14:backgroundMark x1="60868" y1="43352" x2="62157" y2="45547"/>
                        <a14:backgroundMark x1="40272" y1="40614" x2="39804" y2="412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85611" y="521137"/>
            <a:ext cx="1542615" cy="118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45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9426FA9-D072-452B-3CA1-097FDE2396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 Dec 2023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5671AC7-1E1A-46DA-C55F-0FA76D745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26504" y="6356350"/>
            <a:ext cx="4738991" cy="365125"/>
          </a:xfrm>
        </p:spPr>
        <p:txBody>
          <a:bodyPr/>
          <a:lstStyle/>
          <a:p>
            <a:pPr rtl="1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Leveraging Koopman operator for identification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6">
            <a:extLst>
              <a:ext uri="{FF2B5EF4-FFF2-40B4-BE49-F238E27FC236}">
                <a16:creationId xmlns:a16="http://schemas.microsoft.com/office/drawing/2014/main" id="{6C40E825-2AB7-2367-F9CA-6873D0F3A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/10</a:t>
            </a:r>
            <a:endParaRPr lang="fa-IR" sz="1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B9F227-7094-CB4B-F399-988FA4DFCB7D}"/>
              </a:ext>
            </a:extLst>
          </p:cNvPr>
          <p:cNvSpPr/>
          <p:nvPr/>
        </p:nvSpPr>
        <p:spPr>
          <a:xfrm>
            <a:off x="0" y="-15689"/>
            <a:ext cx="12192000" cy="11452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22B0D5-56B6-FCE4-2D33-5621A3E54A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2"/>
          <a:stretch/>
        </p:blipFill>
        <p:spPr>
          <a:xfrm>
            <a:off x="9624955" y="78908"/>
            <a:ext cx="967948" cy="914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5EBE747-07EF-A583-3516-B4D26837FC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36" b="94911" l="588" r="95882">
                        <a14:foregroundMark x1="30196" y1="72265" x2="30196" y2="72265"/>
                        <a14:foregroundMark x1="67920" y1="73864" x2="75882" y2="74046"/>
                        <a14:foregroundMark x1="59173" y1="73663" x2="67041" y2="73843"/>
                        <a14:foregroundMark x1="48004" y1="73407" x2="57621" y2="73627"/>
                        <a14:foregroundMark x1="35729" y1="73126" x2="46534" y2="73373"/>
                        <a14:foregroundMark x1="20392" y1="72774" x2="35503" y2="73120"/>
                        <a14:foregroundMark x1="75882" y1="74046" x2="90588" y2="67684"/>
                        <a14:foregroundMark x1="63349" y1="65922" x2="60588" y2="72265"/>
                        <a14:foregroundMark x1="72549" y1="44784" x2="71760" y2="46598"/>
                        <a14:foregroundMark x1="46298" y1="73755" x2="38627" y2="74555"/>
                        <a14:foregroundMark x1="58166" y1="72518" x2="47892" y2="73589"/>
                        <a14:foregroundMark x1="60588" y1="72265" x2="59819" y2="72345"/>
                        <a14:foregroundMark x1="38627" y1="74555" x2="33782" y2="66551"/>
                        <a14:foregroundMark x1="34446" y1="46424" x2="36275" y2="40712"/>
                        <a14:foregroundMark x1="43949" y1="32316" x2="46275" y2="29771"/>
                        <a14:foregroundMark x1="43474" y1="32836" x2="43949" y2="32316"/>
                        <a14:foregroundMark x1="39459" y1="37228" x2="39603" y2="37071"/>
                        <a14:foregroundMark x1="38596" y1="38173" x2="38813" y2="37935"/>
                        <a14:foregroundMark x1="36275" y1="40712" x2="37736" y2="39114"/>
                        <a14:foregroundMark x1="46275" y1="29771" x2="60586" y2="31504"/>
                        <a14:foregroundMark x1="69336" y1="39919" x2="79020" y2="49618"/>
                        <a14:foregroundMark x1="31961" y1="27481" x2="49597" y2="12635"/>
                        <a14:foregroundMark x1="58704" y1="13908" x2="60994" y2="16091"/>
                        <a14:foregroundMark x1="70843" y1="31814" x2="70980" y2="32061"/>
                        <a14:foregroundMark x1="64838" y1="21025" x2="67164" y2="25206"/>
                        <a14:foregroundMark x1="70980" y1="32061" x2="70484" y2="32883"/>
                        <a14:foregroundMark x1="38372" y1="40701" x2="36275" y2="39695"/>
                        <a14:foregroundMark x1="39875" y1="41423" x2="39748" y2="41362"/>
                        <a14:foregroundMark x1="50843" y1="46685" x2="43634" y2="43225"/>
                        <a14:foregroundMark x1="37259" y1="34067" x2="40588" y2="15013"/>
                        <a14:foregroundMark x1="36852" y1="36395" x2="37030" y2="35374"/>
                        <a14:foregroundMark x1="36275" y1="39695" x2="36582" y2="37938"/>
                        <a14:foregroundMark x1="40588" y1="15013" x2="40722" y2="14752"/>
                        <a14:foregroundMark x1="47048" y1="3775" x2="48089" y2="4016"/>
                        <a14:foregroundMark x1="46074" y1="6570" x2="47320" y2="3695"/>
                        <a14:foregroundMark x1="46136" y1="13032" x2="45882" y2="17557"/>
                        <a14:foregroundMark x1="46648" y1="3893" x2="46506" y2="6433"/>
                        <a14:foregroundMark x1="45882" y1="17557" x2="55686" y2="28244"/>
                        <a14:foregroundMark x1="57647" y1="24682" x2="62741" y2="29441"/>
                        <a14:foregroundMark x1="66774" y1="25580" x2="66583" y2="23250"/>
                        <a14:foregroundMark x1="39410" y1="92516" x2="65098" y2="94911"/>
                        <a14:foregroundMark x1="41376" y1="89157" x2="58031" y2="88557"/>
                        <a14:foregroundMark x1="58121" y1="88626" x2="49020" y2="94656"/>
                        <a14:foregroundMark x1="26816" y1="46960" x2="25098" y2="57252"/>
                        <a14:foregroundMark x1="27647" y1="41985" x2="26818" y2="46951"/>
                        <a14:foregroundMark x1="827" y1="77830" x2="784" y2="77863"/>
                        <a14:foregroundMark x1="19020" y1="63868" x2="1013" y2="77687"/>
                        <a14:foregroundMark x1="72549" y1="49109" x2="76275" y2="51399"/>
                        <a14:foregroundMark x1="87255" y1="70229" x2="95882" y2="72265"/>
                        <a14:foregroundMark x1="46275" y1="48092" x2="46078" y2="56997"/>
                        <a14:foregroundMark x1="49020" y1="30789" x2="51176" y2="33333"/>
                        <a14:foregroundMark x1="63367" y1="44524" x2="64314" y2="45802"/>
                        <a14:foregroundMark x1="59412" y1="39186" x2="59725" y2="39608"/>
                        <a14:foregroundMark x1="58431" y1="37659" x2="61961" y2="42239"/>
                        <a14:foregroundMark x1="41659" y1="40388" x2="41765" y2="40204"/>
                        <a14:foregroundMark x1="38824" y1="45293" x2="40668" y2="42102"/>
                        <a14:foregroundMark x1="39020" y1="44529" x2="42549" y2="39440"/>
                        <a14:backgroundMark x1="56471" y1="4071" x2="55686" y2="13486"/>
                        <a14:backgroundMark x1="43529" y1="7379" x2="44706" y2="13486"/>
                        <a14:backgroundMark x1="43725" y1="1272" x2="44314" y2="4580"/>
                        <a14:backgroundMark x1="392" y1="80153" x2="392" y2="78372"/>
                        <a14:backgroundMark x1="1373" y1="81170" x2="1373" y2="77608"/>
                        <a14:backgroundMark x1="2353" y1="83461" x2="784" y2="76845"/>
                        <a14:backgroundMark x1="32549" y1="89313" x2="34118" y2="94911"/>
                        <a14:backgroundMark x1="66078" y1="92366" x2="65098" y2="94656"/>
                        <a14:backgroundMark x1="67059" y1="15522" x2="63529" y2="19084"/>
                        <a14:backgroundMark x1="65490" y1="19338" x2="64314" y2="20356"/>
                        <a14:backgroundMark x1="30392" y1="58779" x2="35294" y2="62595"/>
                        <a14:backgroundMark x1="32353" y1="58270" x2="30392" y2="56743"/>
                        <a14:backgroundMark x1="33137" y1="64377" x2="30784" y2="59288"/>
                        <a14:backgroundMark x1="29804" y1="56489" x2="31765" y2="55471"/>
                        <a14:backgroundMark x1="68627" y1="56489" x2="62745" y2="61578"/>
                        <a14:backgroundMark x1="64118" y1="65140" x2="63137" y2="64885"/>
                        <a14:backgroundMark x1="65882" y1="63359" x2="63333" y2="65903"/>
                        <a14:backgroundMark x1="68824" y1="55725" x2="69020" y2="54707"/>
                        <a14:backgroundMark x1="66471" y1="55725" x2="68824" y2="55725"/>
                        <a14:backgroundMark x1="56078" y1="86005" x2="55686" y2="86768"/>
                        <a14:backgroundMark x1="45098" y1="47837" x2="45121" y2="48049"/>
                        <a14:backgroundMark x1="54902" y1="48611" x2="54902" y2="52417"/>
                        <a14:backgroundMark x1="54420" y1="47960" x2="54448" y2="48395"/>
                        <a14:backgroundMark x1="65098" y1="30025" x2="68824" y2="34097"/>
                        <a14:backgroundMark x1="63725" y1="28499" x2="65686" y2="31298"/>
                        <a14:backgroundMark x1="68431" y1="35115" x2="70392" y2="37405"/>
                        <a14:backgroundMark x1="55294" y1="78372" x2="56863" y2="78372"/>
                        <a14:backgroundMark x1="43922" y1="77608" x2="45098" y2="78117"/>
                        <a14:backgroundMark x1="36471" y1="46310" x2="39020" y2="43511"/>
                        <a14:backgroundMark x1="39608" y1="42239" x2="39871" y2="41898"/>
                        <a14:backgroundMark x1="39216" y1="41985" x2="39608" y2="41730"/>
                        <a14:backgroundMark x1="60868" y1="43352" x2="62157" y2="45547"/>
                        <a14:backgroundMark x1="40272" y1="40614" x2="39804" y2="412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851775" y="78908"/>
            <a:ext cx="1186627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6A176A4-550D-2B52-A153-DC963AC2593D}"/>
              </a:ext>
            </a:extLst>
          </p:cNvPr>
          <p:cNvSpPr txBox="1"/>
          <p:nvPr/>
        </p:nvSpPr>
        <p:spPr>
          <a:xfrm>
            <a:off x="386081" y="136525"/>
            <a:ext cx="80794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Introduction: The Koopman Operator</a:t>
            </a:r>
            <a:endParaRPr lang="LID4096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2C7D6D4-BB79-F85D-2751-F8B75D819D7D}"/>
              </a:ext>
            </a:extLst>
          </p:cNvPr>
          <p:cNvGrpSpPr/>
          <p:nvPr/>
        </p:nvGrpSpPr>
        <p:grpSpPr>
          <a:xfrm>
            <a:off x="1175195" y="2276474"/>
            <a:ext cx="4572000" cy="3313163"/>
            <a:chOff x="1045207" y="1546131"/>
            <a:chExt cx="5683624" cy="4764095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DD7CB3C0-B29B-83DB-3EA6-85F8A8ADC5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6747" t="10052" r="24855" b="3402"/>
            <a:stretch/>
          </p:blipFill>
          <p:spPr>
            <a:xfrm>
              <a:off x="1719024" y="1546131"/>
              <a:ext cx="4335990" cy="36576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C4BA714-3DAD-A961-BCF2-58F6E8413D95}"/>
                </a:ext>
              </a:extLst>
            </p:cNvPr>
            <p:cNvSpPr txBox="1"/>
            <p:nvPr/>
          </p:nvSpPr>
          <p:spPr>
            <a:xfrm>
              <a:off x="1045207" y="5779153"/>
              <a:ext cx="5683624" cy="5310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Figure 9. The eigen values of the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HankelDMD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.</a:t>
              </a:r>
              <a:endParaRPr lang="LID4096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8AA2B2A-E6B4-CD30-223C-2CF4DC12A793}"/>
              </a:ext>
            </a:extLst>
          </p:cNvPr>
          <p:cNvGrpSpPr/>
          <p:nvPr/>
        </p:nvGrpSpPr>
        <p:grpSpPr>
          <a:xfrm>
            <a:off x="6279775" y="2276755"/>
            <a:ext cx="4572000" cy="3312905"/>
            <a:chOff x="5845807" y="1546131"/>
            <a:chExt cx="5683624" cy="4764142"/>
          </a:xfrm>
        </p:grpSpPr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01580F98-6BD8-57A7-20E0-7567C2DFDE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l="7342" t="10807" r="24450" b="4945"/>
            <a:stretch/>
          </p:blipFill>
          <p:spPr>
            <a:xfrm>
              <a:off x="6466697" y="1546131"/>
              <a:ext cx="4441845" cy="3657600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0C9C2E-48BB-D267-3FBB-8245736CD25A}"/>
                </a:ext>
              </a:extLst>
            </p:cNvPr>
            <p:cNvSpPr txBox="1"/>
            <p:nvPr/>
          </p:nvSpPr>
          <p:spPr>
            <a:xfrm>
              <a:off x="5845807" y="5779153"/>
              <a:ext cx="5683624" cy="5311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Figure 10. The eigen values of the DMD.</a:t>
              </a:r>
              <a:endParaRPr lang="LID4096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7092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9426FA9-D072-452B-3CA1-097FDE2396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 Dec 2023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5671AC7-1E1A-46DA-C55F-0FA76D745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26504" y="6356350"/>
            <a:ext cx="4738991" cy="365125"/>
          </a:xfrm>
        </p:spPr>
        <p:txBody>
          <a:bodyPr/>
          <a:lstStyle/>
          <a:p>
            <a:pPr rtl="1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Leveraging Koopman operator for identification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6">
            <a:extLst>
              <a:ext uri="{FF2B5EF4-FFF2-40B4-BE49-F238E27FC236}">
                <a16:creationId xmlns:a16="http://schemas.microsoft.com/office/drawing/2014/main" id="{6C40E825-2AB7-2367-F9CA-6873D0F3A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/10</a:t>
            </a:r>
            <a:endParaRPr lang="fa-IR" sz="1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B9F227-7094-CB4B-F399-988FA4DFCB7D}"/>
              </a:ext>
            </a:extLst>
          </p:cNvPr>
          <p:cNvSpPr/>
          <p:nvPr/>
        </p:nvSpPr>
        <p:spPr>
          <a:xfrm>
            <a:off x="0" y="-15689"/>
            <a:ext cx="12192000" cy="11452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22B0D5-56B6-FCE4-2D33-5621A3E54A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2"/>
          <a:stretch/>
        </p:blipFill>
        <p:spPr>
          <a:xfrm>
            <a:off x="9624955" y="78908"/>
            <a:ext cx="967948" cy="914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5EBE747-07EF-A583-3516-B4D26837FC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36" b="94911" l="588" r="95882">
                        <a14:foregroundMark x1="30196" y1="72265" x2="30196" y2="72265"/>
                        <a14:foregroundMark x1="67920" y1="73864" x2="75882" y2="74046"/>
                        <a14:foregroundMark x1="59173" y1="73663" x2="67041" y2="73843"/>
                        <a14:foregroundMark x1="48004" y1="73407" x2="57621" y2="73627"/>
                        <a14:foregroundMark x1="35729" y1="73126" x2="46534" y2="73373"/>
                        <a14:foregroundMark x1="20392" y1="72774" x2="35503" y2="73120"/>
                        <a14:foregroundMark x1="75882" y1="74046" x2="90588" y2="67684"/>
                        <a14:foregroundMark x1="63349" y1="65922" x2="60588" y2="72265"/>
                        <a14:foregroundMark x1="72549" y1="44784" x2="71760" y2="46598"/>
                        <a14:foregroundMark x1="46298" y1="73755" x2="38627" y2="74555"/>
                        <a14:foregroundMark x1="58166" y1="72518" x2="47892" y2="73589"/>
                        <a14:foregroundMark x1="60588" y1="72265" x2="59819" y2="72345"/>
                        <a14:foregroundMark x1="38627" y1="74555" x2="33782" y2="66551"/>
                        <a14:foregroundMark x1="34446" y1="46424" x2="36275" y2="40712"/>
                        <a14:foregroundMark x1="43949" y1="32316" x2="46275" y2="29771"/>
                        <a14:foregroundMark x1="43474" y1="32836" x2="43949" y2="32316"/>
                        <a14:foregroundMark x1="39459" y1="37228" x2="39603" y2="37071"/>
                        <a14:foregroundMark x1="38596" y1="38173" x2="38813" y2="37935"/>
                        <a14:foregroundMark x1="36275" y1="40712" x2="37736" y2="39114"/>
                        <a14:foregroundMark x1="46275" y1="29771" x2="60586" y2="31504"/>
                        <a14:foregroundMark x1="69336" y1="39919" x2="79020" y2="49618"/>
                        <a14:foregroundMark x1="31961" y1="27481" x2="49597" y2="12635"/>
                        <a14:foregroundMark x1="58704" y1="13908" x2="60994" y2="16091"/>
                        <a14:foregroundMark x1="70843" y1="31814" x2="70980" y2="32061"/>
                        <a14:foregroundMark x1="64838" y1="21025" x2="67164" y2="25206"/>
                        <a14:foregroundMark x1="70980" y1="32061" x2="70484" y2="32883"/>
                        <a14:foregroundMark x1="38372" y1="40701" x2="36275" y2="39695"/>
                        <a14:foregroundMark x1="39875" y1="41423" x2="39748" y2="41362"/>
                        <a14:foregroundMark x1="50843" y1="46685" x2="43634" y2="43225"/>
                        <a14:foregroundMark x1="37259" y1="34067" x2="40588" y2="15013"/>
                        <a14:foregroundMark x1="36852" y1="36395" x2="37030" y2="35374"/>
                        <a14:foregroundMark x1="36275" y1="39695" x2="36582" y2="37938"/>
                        <a14:foregroundMark x1="40588" y1="15013" x2="40722" y2="14752"/>
                        <a14:foregroundMark x1="47048" y1="3775" x2="48089" y2="4016"/>
                        <a14:foregroundMark x1="46074" y1="6570" x2="47320" y2="3695"/>
                        <a14:foregroundMark x1="46136" y1="13032" x2="45882" y2="17557"/>
                        <a14:foregroundMark x1="46648" y1="3893" x2="46506" y2="6433"/>
                        <a14:foregroundMark x1="45882" y1="17557" x2="55686" y2="28244"/>
                        <a14:foregroundMark x1="57647" y1="24682" x2="62741" y2="29441"/>
                        <a14:foregroundMark x1="66774" y1="25580" x2="66583" y2="23250"/>
                        <a14:foregroundMark x1="39410" y1="92516" x2="65098" y2="94911"/>
                        <a14:foregroundMark x1="41376" y1="89157" x2="58031" y2="88557"/>
                        <a14:foregroundMark x1="58121" y1="88626" x2="49020" y2="94656"/>
                        <a14:foregroundMark x1="26816" y1="46960" x2="25098" y2="57252"/>
                        <a14:foregroundMark x1="27647" y1="41985" x2="26818" y2="46951"/>
                        <a14:foregroundMark x1="827" y1="77830" x2="784" y2="77863"/>
                        <a14:foregroundMark x1="19020" y1="63868" x2="1013" y2="77687"/>
                        <a14:foregroundMark x1="72549" y1="49109" x2="76275" y2="51399"/>
                        <a14:foregroundMark x1="87255" y1="70229" x2="95882" y2="72265"/>
                        <a14:foregroundMark x1="46275" y1="48092" x2="46078" y2="56997"/>
                        <a14:foregroundMark x1="49020" y1="30789" x2="51176" y2="33333"/>
                        <a14:foregroundMark x1="63367" y1="44524" x2="64314" y2="45802"/>
                        <a14:foregroundMark x1="59412" y1="39186" x2="59725" y2="39608"/>
                        <a14:foregroundMark x1="58431" y1="37659" x2="61961" y2="42239"/>
                        <a14:foregroundMark x1="41659" y1="40388" x2="41765" y2="40204"/>
                        <a14:foregroundMark x1="38824" y1="45293" x2="40668" y2="42102"/>
                        <a14:foregroundMark x1="39020" y1="44529" x2="42549" y2="39440"/>
                        <a14:backgroundMark x1="56471" y1="4071" x2="55686" y2="13486"/>
                        <a14:backgroundMark x1="43529" y1="7379" x2="44706" y2="13486"/>
                        <a14:backgroundMark x1="43725" y1="1272" x2="44314" y2="4580"/>
                        <a14:backgroundMark x1="392" y1="80153" x2="392" y2="78372"/>
                        <a14:backgroundMark x1="1373" y1="81170" x2="1373" y2="77608"/>
                        <a14:backgroundMark x1="2353" y1="83461" x2="784" y2="76845"/>
                        <a14:backgroundMark x1="32549" y1="89313" x2="34118" y2="94911"/>
                        <a14:backgroundMark x1="66078" y1="92366" x2="65098" y2="94656"/>
                        <a14:backgroundMark x1="67059" y1="15522" x2="63529" y2="19084"/>
                        <a14:backgroundMark x1="65490" y1="19338" x2="64314" y2="20356"/>
                        <a14:backgroundMark x1="30392" y1="58779" x2="35294" y2="62595"/>
                        <a14:backgroundMark x1="32353" y1="58270" x2="30392" y2="56743"/>
                        <a14:backgroundMark x1="33137" y1="64377" x2="30784" y2="59288"/>
                        <a14:backgroundMark x1="29804" y1="56489" x2="31765" y2="55471"/>
                        <a14:backgroundMark x1="68627" y1="56489" x2="62745" y2="61578"/>
                        <a14:backgroundMark x1="64118" y1="65140" x2="63137" y2="64885"/>
                        <a14:backgroundMark x1="65882" y1="63359" x2="63333" y2="65903"/>
                        <a14:backgroundMark x1="68824" y1="55725" x2="69020" y2="54707"/>
                        <a14:backgroundMark x1="66471" y1="55725" x2="68824" y2="55725"/>
                        <a14:backgroundMark x1="56078" y1="86005" x2="55686" y2="86768"/>
                        <a14:backgroundMark x1="45098" y1="47837" x2="45121" y2="48049"/>
                        <a14:backgroundMark x1="54902" y1="48611" x2="54902" y2="52417"/>
                        <a14:backgroundMark x1="54420" y1="47960" x2="54448" y2="48395"/>
                        <a14:backgroundMark x1="65098" y1="30025" x2="68824" y2="34097"/>
                        <a14:backgroundMark x1="63725" y1="28499" x2="65686" y2="31298"/>
                        <a14:backgroundMark x1="68431" y1="35115" x2="70392" y2="37405"/>
                        <a14:backgroundMark x1="55294" y1="78372" x2="56863" y2="78372"/>
                        <a14:backgroundMark x1="43922" y1="77608" x2="45098" y2="78117"/>
                        <a14:backgroundMark x1="36471" y1="46310" x2="39020" y2="43511"/>
                        <a14:backgroundMark x1="39608" y1="42239" x2="39871" y2="41898"/>
                        <a14:backgroundMark x1="39216" y1="41985" x2="39608" y2="41730"/>
                        <a14:backgroundMark x1="60868" y1="43352" x2="62157" y2="45547"/>
                        <a14:backgroundMark x1="40272" y1="40614" x2="39804" y2="412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851775" y="78908"/>
            <a:ext cx="1186627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6A176A4-550D-2B52-A153-DC963AC2593D}"/>
              </a:ext>
            </a:extLst>
          </p:cNvPr>
          <p:cNvSpPr txBox="1"/>
          <p:nvPr/>
        </p:nvSpPr>
        <p:spPr>
          <a:xfrm>
            <a:off x="386081" y="136525"/>
            <a:ext cx="80794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Introduction: The Koopman Operator</a:t>
            </a:r>
            <a:endParaRPr lang="LID4096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F3FFB8B-601D-FF44-949E-8D879D675CBC}"/>
              </a:ext>
            </a:extLst>
          </p:cNvPr>
          <p:cNvGrpSpPr/>
          <p:nvPr/>
        </p:nvGrpSpPr>
        <p:grpSpPr>
          <a:xfrm>
            <a:off x="6976183" y="1650705"/>
            <a:ext cx="4572000" cy="4420503"/>
            <a:chOff x="6729653" y="1484890"/>
            <a:chExt cx="4572000" cy="4420503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106DECB0-B71C-130E-8871-D11FA9959A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6087" t="11301" r="24196" b="6933"/>
            <a:stretch/>
          </p:blipFill>
          <p:spPr>
            <a:xfrm>
              <a:off x="6729653" y="1484890"/>
              <a:ext cx="4572000" cy="3574828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AD96FA2-C65F-1802-8E3B-328E8361A2DA}"/>
                </a:ext>
              </a:extLst>
            </p:cNvPr>
            <p:cNvSpPr txBox="1"/>
            <p:nvPr/>
          </p:nvSpPr>
          <p:spPr>
            <a:xfrm>
              <a:off x="6857454" y="5259062"/>
              <a:ext cx="431639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Figure 12. Eigen values of the Evolution Matrix (Image by Author).</a:t>
              </a:r>
              <a:endParaRPr lang="LID4096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07B5AF4-2013-9C11-232E-CA70C7F48863}"/>
              </a:ext>
            </a:extLst>
          </p:cNvPr>
          <p:cNvGrpSpPr/>
          <p:nvPr/>
        </p:nvGrpSpPr>
        <p:grpSpPr>
          <a:xfrm>
            <a:off x="419100" y="1889268"/>
            <a:ext cx="6324600" cy="3971269"/>
            <a:chOff x="448170" y="1384284"/>
            <a:chExt cx="6324600" cy="3971269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CD465DF-2A46-90E5-3C9D-940EE4A6F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10767" y="1384284"/>
              <a:ext cx="6199407" cy="282211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B18B583-FB7F-D722-3977-F127C4E02EF3}"/>
                </a:ext>
              </a:extLst>
            </p:cNvPr>
            <p:cNvSpPr txBox="1"/>
            <p:nvPr/>
          </p:nvSpPr>
          <p:spPr>
            <a:xfrm>
              <a:off x="448170" y="4206395"/>
              <a:ext cx="6324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Figure 11. Eigen values of the Evolution Matrix (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Q. Li, F. Dietrich, E. M.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Bollt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and I. G.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Kevrekidis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r>
                <a:rPr lang="en-US" sz="1800" spc="-1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*</a:t>
              </a:r>
              <a:endParaRPr lang="LID4096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79AF73F-242C-02D7-0B20-3EB6C062F81A}"/>
                </a:ext>
              </a:extLst>
            </p:cNvPr>
            <p:cNvSpPr txBox="1"/>
            <p:nvPr/>
          </p:nvSpPr>
          <p:spPr>
            <a:xfrm>
              <a:off x="559109" y="4832333"/>
              <a:ext cx="6102722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*“Extended dynamic mode decomposition with dictionary learning: A data-driven adaptive spectral decomposition of the Koopman operator,”</a:t>
              </a:r>
              <a:endParaRPr lang="LID4096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14931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9426FA9-D072-452B-3CA1-097FDE2396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 Dec 2023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5671AC7-1E1A-46DA-C55F-0FA76D745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26504" y="6356350"/>
            <a:ext cx="4738991" cy="365125"/>
          </a:xfrm>
        </p:spPr>
        <p:txBody>
          <a:bodyPr/>
          <a:lstStyle/>
          <a:p>
            <a:pPr rtl="1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Leveraging Koopman operator for identification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6">
            <a:extLst>
              <a:ext uri="{FF2B5EF4-FFF2-40B4-BE49-F238E27FC236}">
                <a16:creationId xmlns:a16="http://schemas.microsoft.com/office/drawing/2014/main" id="{6C40E825-2AB7-2367-F9CA-6873D0F3A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B9F227-7094-CB4B-F399-988FA4DFCB7D}"/>
              </a:ext>
            </a:extLst>
          </p:cNvPr>
          <p:cNvSpPr/>
          <p:nvPr/>
        </p:nvSpPr>
        <p:spPr>
          <a:xfrm>
            <a:off x="0" y="-15689"/>
            <a:ext cx="12192000" cy="11452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22B0D5-56B6-FCE4-2D33-5621A3E54A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2"/>
          <a:stretch/>
        </p:blipFill>
        <p:spPr>
          <a:xfrm>
            <a:off x="9624955" y="78908"/>
            <a:ext cx="967948" cy="914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5EBE747-07EF-A583-3516-B4D26837FC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36" b="94911" l="588" r="95882">
                        <a14:foregroundMark x1="30196" y1="72265" x2="30196" y2="72265"/>
                        <a14:foregroundMark x1="67920" y1="73864" x2="75882" y2="74046"/>
                        <a14:foregroundMark x1="59173" y1="73663" x2="67041" y2="73843"/>
                        <a14:foregroundMark x1="48004" y1="73407" x2="57621" y2="73627"/>
                        <a14:foregroundMark x1="35729" y1="73126" x2="46534" y2="73373"/>
                        <a14:foregroundMark x1="20392" y1="72774" x2="35503" y2="73120"/>
                        <a14:foregroundMark x1="75882" y1="74046" x2="90588" y2="67684"/>
                        <a14:foregroundMark x1="63349" y1="65922" x2="60588" y2="72265"/>
                        <a14:foregroundMark x1="72549" y1="44784" x2="71760" y2="46598"/>
                        <a14:foregroundMark x1="46298" y1="73755" x2="38627" y2="74555"/>
                        <a14:foregroundMark x1="58166" y1="72518" x2="47892" y2="73589"/>
                        <a14:foregroundMark x1="60588" y1="72265" x2="59819" y2="72345"/>
                        <a14:foregroundMark x1="38627" y1="74555" x2="33782" y2="66551"/>
                        <a14:foregroundMark x1="34446" y1="46424" x2="36275" y2="40712"/>
                        <a14:foregroundMark x1="43949" y1="32316" x2="46275" y2="29771"/>
                        <a14:foregroundMark x1="43474" y1="32836" x2="43949" y2="32316"/>
                        <a14:foregroundMark x1="39459" y1="37228" x2="39603" y2="37071"/>
                        <a14:foregroundMark x1="38596" y1="38173" x2="38813" y2="37935"/>
                        <a14:foregroundMark x1="36275" y1="40712" x2="37736" y2="39114"/>
                        <a14:foregroundMark x1="46275" y1="29771" x2="60586" y2="31504"/>
                        <a14:foregroundMark x1="69336" y1="39919" x2="79020" y2="49618"/>
                        <a14:foregroundMark x1="31961" y1="27481" x2="49597" y2="12635"/>
                        <a14:foregroundMark x1="58704" y1="13908" x2="60994" y2="16091"/>
                        <a14:foregroundMark x1="70843" y1="31814" x2="70980" y2="32061"/>
                        <a14:foregroundMark x1="64838" y1="21025" x2="67164" y2="25206"/>
                        <a14:foregroundMark x1="70980" y1="32061" x2="70484" y2="32883"/>
                        <a14:foregroundMark x1="38372" y1="40701" x2="36275" y2="39695"/>
                        <a14:foregroundMark x1="39875" y1="41423" x2="39748" y2="41362"/>
                        <a14:foregroundMark x1="50843" y1="46685" x2="43634" y2="43225"/>
                        <a14:foregroundMark x1="37259" y1="34067" x2="40588" y2="15013"/>
                        <a14:foregroundMark x1="36852" y1="36395" x2="37030" y2="35374"/>
                        <a14:foregroundMark x1="36275" y1="39695" x2="36582" y2="37938"/>
                        <a14:foregroundMark x1="40588" y1="15013" x2="40722" y2="14752"/>
                        <a14:foregroundMark x1="47048" y1="3775" x2="48089" y2="4016"/>
                        <a14:foregroundMark x1="46074" y1="6570" x2="47320" y2="3695"/>
                        <a14:foregroundMark x1="46136" y1="13032" x2="45882" y2="17557"/>
                        <a14:foregroundMark x1="46648" y1="3893" x2="46506" y2="6433"/>
                        <a14:foregroundMark x1="45882" y1="17557" x2="55686" y2="28244"/>
                        <a14:foregroundMark x1="57647" y1="24682" x2="62741" y2="29441"/>
                        <a14:foregroundMark x1="66774" y1="25580" x2="66583" y2="23250"/>
                        <a14:foregroundMark x1="39410" y1="92516" x2="65098" y2="94911"/>
                        <a14:foregroundMark x1="41376" y1="89157" x2="58031" y2="88557"/>
                        <a14:foregroundMark x1="58121" y1="88626" x2="49020" y2="94656"/>
                        <a14:foregroundMark x1="26816" y1="46960" x2="25098" y2="57252"/>
                        <a14:foregroundMark x1="27647" y1="41985" x2="26818" y2="46951"/>
                        <a14:foregroundMark x1="827" y1="77830" x2="784" y2="77863"/>
                        <a14:foregroundMark x1="19020" y1="63868" x2="1013" y2="77687"/>
                        <a14:foregroundMark x1="72549" y1="49109" x2="76275" y2="51399"/>
                        <a14:foregroundMark x1="87255" y1="70229" x2="95882" y2="72265"/>
                        <a14:foregroundMark x1="46275" y1="48092" x2="46078" y2="56997"/>
                        <a14:foregroundMark x1="49020" y1="30789" x2="51176" y2="33333"/>
                        <a14:foregroundMark x1="63367" y1="44524" x2="64314" y2="45802"/>
                        <a14:foregroundMark x1="59412" y1="39186" x2="59725" y2="39608"/>
                        <a14:foregroundMark x1="58431" y1="37659" x2="61961" y2="42239"/>
                        <a14:foregroundMark x1="41659" y1="40388" x2="41765" y2="40204"/>
                        <a14:foregroundMark x1="38824" y1="45293" x2="40668" y2="42102"/>
                        <a14:foregroundMark x1="39020" y1="44529" x2="42549" y2="39440"/>
                        <a14:backgroundMark x1="56471" y1="4071" x2="55686" y2="13486"/>
                        <a14:backgroundMark x1="43529" y1="7379" x2="44706" y2="13486"/>
                        <a14:backgroundMark x1="43725" y1="1272" x2="44314" y2="4580"/>
                        <a14:backgroundMark x1="392" y1="80153" x2="392" y2="78372"/>
                        <a14:backgroundMark x1="1373" y1="81170" x2="1373" y2="77608"/>
                        <a14:backgroundMark x1="2353" y1="83461" x2="784" y2="76845"/>
                        <a14:backgroundMark x1="32549" y1="89313" x2="34118" y2="94911"/>
                        <a14:backgroundMark x1="66078" y1="92366" x2="65098" y2="94656"/>
                        <a14:backgroundMark x1="67059" y1="15522" x2="63529" y2="19084"/>
                        <a14:backgroundMark x1="65490" y1="19338" x2="64314" y2="20356"/>
                        <a14:backgroundMark x1="30392" y1="58779" x2="35294" y2="62595"/>
                        <a14:backgroundMark x1="32353" y1="58270" x2="30392" y2="56743"/>
                        <a14:backgroundMark x1="33137" y1="64377" x2="30784" y2="59288"/>
                        <a14:backgroundMark x1="29804" y1="56489" x2="31765" y2="55471"/>
                        <a14:backgroundMark x1="68627" y1="56489" x2="62745" y2="61578"/>
                        <a14:backgroundMark x1="64118" y1="65140" x2="63137" y2="64885"/>
                        <a14:backgroundMark x1="65882" y1="63359" x2="63333" y2="65903"/>
                        <a14:backgroundMark x1="68824" y1="55725" x2="69020" y2="54707"/>
                        <a14:backgroundMark x1="66471" y1="55725" x2="68824" y2="55725"/>
                        <a14:backgroundMark x1="56078" y1="86005" x2="55686" y2="86768"/>
                        <a14:backgroundMark x1="45098" y1="47837" x2="45121" y2="48049"/>
                        <a14:backgroundMark x1="54902" y1="48611" x2="54902" y2="52417"/>
                        <a14:backgroundMark x1="54420" y1="47960" x2="54448" y2="48395"/>
                        <a14:backgroundMark x1="65098" y1="30025" x2="68824" y2="34097"/>
                        <a14:backgroundMark x1="63725" y1="28499" x2="65686" y2="31298"/>
                        <a14:backgroundMark x1="68431" y1="35115" x2="70392" y2="37405"/>
                        <a14:backgroundMark x1="55294" y1="78372" x2="56863" y2="78372"/>
                        <a14:backgroundMark x1="43922" y1="77608" x2="45098" y2="78117"/>
                        <a14:backgroundMark x1="36471" y1="46310" x2="39020" y2="43511"/>
                        <a14:backgroundMark x1="39608" y1="42239" x2="39871" y2="41898"/>
                        <a14:backgroundMark x1="39216" y1="41985" x2="39608" y2="41730"/>
                        <a14:backgroundMark x1="60868" y1="43352" x2="62157" y2="45547"/>
                        <a14:backgroundMark x1="40272" y1="40614" x2="39804" y2="412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851775" y="78908"/>
            <a:ext cx="1186627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6A176A4-550D-2B52-A153-DC963AC2593D}"/>
              </a:ext>
            </a:extLst>
          </p:cNvPr>
          <p:cNvSpPr txBox="1"/>
          <p:nvPr/>
        </p:nvSpPr>
        <p:spPr>
          <a:xfrm>
            <a:off x="386081" y="136525"/>
            <a:ext cx="80794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Introduction: The Koopman Operator</a:t>
            </a:r>
            <a:endParaRPr lang="LID4096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F528C4-7DBF-1412-280C-97F4055E887F}"/>
              </a:ext>
            </a:extLst>
          </p:cNvPr>
          <p:cNvSpPr txBox="1"/>
          <p:nvPr/>
        </p:nvSpPr>
        <p:spPr>
          <a:xfrm>
            <a:off x="1436593" y="2604247"/>
            <a:ext cx="93188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FLOPS</a:t>
            </a:r>
          </a:p>
        </p:txBody>
      </p:sp>
    </p:spTree>
    <p:extLst>
      <p:ext uri="{BB962C8B-B14F-4D97-AF65-F5344CB8AC3E}">
        <p14:creationId xmlns:p14="http://schemas.microsoft.com/office/powerpoint/2010/main" val="3244284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Diagonal Corners Snipped 8">
            <a:extLst>
              <a:ext uri="{FF2B5EF4-FFF2-40B4-BE49-F238E27FC236}">
                <a16:creationId xmlns:a16="http://schemas.microsoft.com/office/drawing/2014/main" id="{BE4932AB-ADC4-1826-64F2-DAA329FBD1C5}"/>
              </a:ext>
            </a:extLst>
          </p:cNvPr>
          <p:cNvSpPr/>
          <p:nvPr/>
        </p:nvSpPr>
        <p:spPr>
          <a:xfrm>
            <a:off x="7196634" y="2946485"/>
            <a:ext cx="4051832" cy="1551740"/>
          </a:xfrm>
          <a:prstGeom prst="snip2Diag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9426FA9-D072-452B-3CA1-097FDE2396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 Dec 2023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5671AC7-1E1A-46DA-C55F-0FA76D745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26504" y="6356350"/>
            <a:ext cx="4738991" cy="365125"/>
          </a:xfrm>
        </p:spPr>
        <p:txBody>
          <a:bodyPr/>
          <a:lstStyle/>
          <a:p>
            <a:pPr rtl="1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Leveraging Koopman operator for identification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6">
            <a:extLst>
              <a:ext uri="{FF2B5EF4-FFF2-40B4-BE49-F238E27FC236}">
                <a16:creationId xmlns:a16="http://schemas.microsoft.com/office/drawing/2014/main" id="{6C40E825-2AB7-2367-F9CA-6873D0F3A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/10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B9F227-7094-CB4B-F399-988FA4DFCB7D}"/>
              </a:ext>
            </a:extLst>
          </p:cNvPr>
          <p:cNvSpPr/>
          <p:nvPr/>
        </p:nvSpPr>
        <p:spPr>
          <a:xfrm>
            <a:off x="0" y="-15689"/>
            <a:ext cx="12192000" cy="11452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22B0D5-56B6-FCE4-2D33-5621A3E54A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2"/>
          <a:stretch/>
        </p:blipFill>
        <p:spPr>
          <a:xfrm>
            <a:off x="9624955" y="78908"/>
            <a:ext cx="967948" cy="914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5EBE747-07EF-A583-3516-B4D26837FC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36" b="94911" l="588" r="95882">
                        <a14:foregroundMark x1="30196" y1="72265" x2="30196" y2="72265"/>
                        <a14:foregroundMark x1="67920" y1="73864" x2="75882" y2="74046"/>
                        <a14:foregroundMark x1="59173" y1="73663" x2="67041" y2="73843"/>
                        <a14:foregroundMark x1="48004" y1="73407" x2="57621" y2="73627"/>
                        <a14:foregroundMark x1="35729" y1="73126" x2="46534" y2="73373"/>
                        <a14:foregroundMark x1="20392" y1="72774" x2="35503" y2="73120"/>
                        <a14:foregroundMark x1="75882" y1="74046" x2="90588" y2="67684"/>
                        <a14:foregroundMark x1="63349" y1="65922" x2="60588" y2="72265"/>
                        <a14:foregroundMark x1="72549" y1="44784" x2="71760" y2="46598"/>
                        <a14:foregroundMark x1="46298" y1="73755" x2="38627" y2="74555"/>
                        <a14:foregroundMark x1="58166" y1="72518" x2="47892" y2="73589"/>
                        <a14:foregroundMark x1="60588" y1="72265" x2="59819" y2="72345"/>
                        <a14:foregroundMark x1="38627" y1="74555" x2="33782" y2="66551"/>
                        <a14:foregroundMark x1="34446" y1="46424" x2="36275" y2="40712"/>
                        <a14:foregroundMark x1="43949" y1="32316" x2="46275" y2="29771"/>
                        <a14:foregroundMark x1="43474" y1="32836" x2="43949" y2="32316"/>
                        <a14:foregroundMark x1="39459" y1="37228" x2="39603" y2="37071"/>
                        <a14:foregroundMark x1="38596" y1="38173" x2="38813" y2="37935"/>
                        <a14:foregroundMark x1="36275" y1="40712" x2="37736" y2="39114"/>
                        <a14:foregroundMark x1="46275" y1="29771" x2="60586" y2="31504"/>
                        <a14:foregroundMark x1="69336" y1="39919" x2="79020" y2="49618"/>
                        <a14:foregroundMark x1="31961" y1="27481" x2="49597" y2="12635"/>
                        <a14:foregroundMark x1="58704" y1="13908" x2="60994" y2="16091"/>
                        <a14:foregroundMark x1="70843" y1="31814" x2="70980" y2="32061"/>
                        <a14:foregroundMark x1="64838" y1="21025" x2="67164" y2="25206"/>
                        <a14:foregroundMark x1="70980" y1="32061" x2="70484" y2="32883"/>
                        <a14:foregroundMark x1="38372" y1="40701" x2="36275" y2="39695"/>
                        <a14:foregroundMark x1="39875" y1="41423" x2="39748" y2="41362"/>
                        <a14:foregroundMark x1="50843" y1="46685" x2="43634" y2="43225"/>
                        <a14:foregroundMark x1="37259" y1="34067" x2="40588" y2="15013"/>
                        <a14:foregroundMark x1="36852" y1="36395" x2="37030" y2="35374"/>
                        <a14:foregroundMark x1="36275" y1="39695" x2="36582" y2="37938"/>
                        <a14:foregroundMark x1="40588" y1="15013" x2="40722" y2="14752"/>
                        <a14:foregroundMark x1="47048" y1="3775" x2="48089" y2="4016"/>
                        <a14:foregroundMark x1="46074" y1="6570" x2="47320" y2="3695"/>
                        <a14:foregroundMark x1="46136" y1="13032" x2="45882" y2="17557"/>
                        <a14:foregroundMark x1="46648" y1="3893" x2="46506" y2="6433"/>
                        <a14:foregroundMark x1="45882" y1="17557" x2="55686" y2="28244"/>
                        <a14:foregroundMark x1="57647" y1="24682" x2="62741" y2="29441"/>
                        <a14:foregroundMark x1="66774" y1="25580" x2="66583" y2="23250"/>
                        <a14:foregroundMark x1="39410" y1="92516" x2="65098" y2="94911"/>
                        <a14:foregroundMark x1="41376" y1="89157" x2="58031" y2="88557"/>
                        <a14:foregroundMark x1="58121" y1="88626" x2="49020" y2="94656"/>
                        <a14:foregroundMark x1="26816" y1="46960" x2="25098" y2="57252"/>
                        <a14:foregroundMark x1="27647" y1="41985" x2="26818" y2="46951"/>
                        <a14:foregroundMark x1="827" y1="77830" x2="784" y2="77863"/>
                        <a14:foregroundMark x1="19020" y1="63868" x2="1013" y2="77687"/>
                        <a14:foregroundMark x1="72549" y1="49109" x2="76275" y2="51399"/>
                        <a14:foregroundMark x1="87255" y1="70229" x2="95882" y2="72265"/>
                        <a14:foregroundMark x1="46275" y1="48092" x2="46078" y2="56997"/>
                        <a14:foregroundMark x1="49020" y1="30789" x2="51176" y2="33333"/>
                        <a14:foregroundMark x1="63367" y1="44524" x2="64314" y2="45802"/>
                        <a14:foregroundMark x1="59412" y1="39186" x2="59725" y2="39608"/>
                        <a14:foregroundMark x1="58431" y1="37659" x2="61961" y2="42239"/>
                        <a14:foregroundMark x1="41659" y1="40388" x2="41765" y2="40204"/>
                        <a14:foregroundMark x1="38824" y1="45293" x2="40668" y2="42102"/>
                        <a14:foregroundMark x1="39020" y1="44529" x2="42549" y2="39440"/>
                        <a14:backgroundMark x1="56471" y1="4071" x2="55686" y2="13486"/>
                        <a14:backgroundMark x1="43529" y1="7379" x2="44706" y2="13486"/>
                        <a14:backgroundMark x1="43725" y1="1272" x2="44314" y2="4580"/>
                        <a14:backgroundMark x1="392" y1="80153" x2="392" y2="78372"/>
                        <a14:backgroundMark x1="1373" y1="81170" x2="1373" y2="77608"/>
                        <a14:backgroundMark x1="2353" y1="83461" x2="784" y2="76845"/>
                        <a14:backgroundMark x1="32549" y1="89313" x2="34118" y2="94911"/>
                        <a14:backgroundMark x1="66078" y1="92366" x2="65098" y2="94656"/>
                        <a14:backgroundMark x1="67059" y1="15522" x2="63529" y2="19084"/>
                        <a14:backgroundMark x1="65490" y1="19338" x2="64314" y2="20356"/>
                        <a14:backgroundMark x1="30392" y1="58779" x2="35294" y2="62595"/>
                        <a14:backgroundMark x1="32353" y1="58270" x2="30392" y2="56743"/>
                        <a14:backgroundMark x1="33137" y1="64377" x2="30784" y2="59288"/>
                        <a14:backgroundMark x1="29804" y1="56489" x2="31765" y2="55471"/>
                        <a14:backgroundMark x1="68627" y1="56489" x2="62745" y2="61578"/>
                        <a14:backgroundMark x1="64118" y1="65140" x2="63137" y2="64885"/>
                        <a14:backgroundMark x1="65882" y1="63359" x2="63333" y2="65903"/>
                        <a14:backgroundMark x1="68824" y1="55725" x2="69020" y2="54707"/>
                        <a14:backgroundMark x1="66471" y1="55725" x2="68824" y2="55725"/>
                        <a14:backgroundMark x1="56078" y1="86005" x2="55686" y2="86768"/>
                        <a14:backgroundMark x1="45098" y1="47837" x2="45121" y2="48049"/>
                        <a14:backgroundMark x1="54902" y1="48611" x2="54902" y2="52417"/>
                        <a14:backgroundMark x1="54420" y1="47960" x2="54448" y2="48395"/>
                        <a14:backgroundMark x1="65098" y1="30025" x2="68824" y2="34097"/>
                        <a14:backgroundMark x1="63725" y1="28499" x2="65686" y2="31298"/>
                        <a14:backgroundMark x1="68431" y1="35115" x2="70392" y2="37405"/>
                        <a14:backgroundMark x1="55294" y1="78372" x2="56863" y2="78372"/>
                        <a14:backgroundMark x1="43922" y1="77608" x2="45098" y2="78117"/>
                        <a14:backgroundMark x1="36471" y1="46310" x2="39020" y2="43511"/>
                        <a14:backgroundMark x1="39608" y1="42239" x2="39871" y2="41898"/>
                        <a14:backgroundMark x1="39216" y1="41985" x2="39608" y2="41730"/>
                        <a14:backgroundMark x1="60868" y1="43352" x2="62157" y2="45547"/>
                        <a14:backgroundMark x1="40272" y1="40614" x2="39804" y2="412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851775" y="78908"/>
            <a:ext cx="1186627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6A176A4-550D-2B52-A153-DC963AC2593D}"/>
              </a:ext>
            </a:extLst>
          </p:cNvPr>
          <p:cNvSpPr txBox="1"/>
          <p:nvPr/>
        </p:nvSpPr>
        <p:spPr>
          <a:xfrm>
            <a:off x="386081" y="136525"/>
            <a:ext cx="80794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Introduction: The Koopman Operator</a:t>
            </a:r>
            <a:endParaRPr lang="LID4096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Content Placeholder 4" descr="ss">
            <a:extLst>
              <a:ext uri="{FF2B5EF4-FFF2-40B4-BE49-F238E27FC236}">
                <a16:creationId xmlns:a16="http://schemas.microsoft.com/office/drawing/2014/main" id="{D3EC3752-B969-1D3E-E161-579AF3BF48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b="14563"/>
          <a:stretch/>
        </p:blipFill>
        <p:spPr>
          <a:xfrm>
            <a:off x="943534" y="1281767"/>
            <a:ext cx="6253100" cy="422942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03FA744-015A-35BF-3E06-70EDB3367411}"/>
                  </a:ext>
                </a:extLst>
              </p:cNvPr>
              <p:cNvSpPr txBox="1"/>
              <p:nvPr/>
            </p:nvSpPr>
            <p:spPr>
              <a:xfrm>
                <a:off x="7196634" y="1770517"/>
                <a:ext cx="376517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     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𝒢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 =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𝒦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b="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b="0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in Hilbert space</a:t>
                </a:r>
                <a:endParaRPr lang="en-US" b="0" i="1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=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𝒢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LID4096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03FA744-015A-35BF-3E06-70EDB33674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96634" y="1770517"/>
                <a:ext cx="3765176" cy="923330"/>
              </a:xfrm>
              <a:prstGeom prst="rect">
                <a:avLst/>
              </a:prstGeom>
              <a:blipFill>
                <a:blip r:embed="rId6"/>
                <a:stretch>
                  <a:fillRect b="-3947"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44241D85-F7B1-1368-39A0-2C2B5F5F4BED}"/>
              </a:ext>
            </a:extLst>
          </p:cNvPr>
          <p:cNvSpPr txBox="1"/>
          <p:nvPr/>
        </p:nvSpPr>
        <p:spPr>
          <a:xfrm>
            <a:off x="907784" y="5663409"/>
            <a:ext cx="632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1. The Koopman Operator (Image by Author).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560506D-2AD7-3EB6-8AEA-E5C18A27B394}"/>
                  </a:ext>
                </a:extLst>
              </p:cNvPr>
              <p:cNvSpPr txBox="1"/>
              <p:nvPr/>
            </p:nvSpPr>
            <p:spPr>
              <a:xfrm>
                <a:off x="7232384" y="4876422"/>
                <a:ext cx="37651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/>
                  <a:t> 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 Euclidian space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560506D-2AD7-3EB6-8AEA-E5C18A27B3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2384" y="4876422"/>
                <a:ext cx="3765176" cy="369332"/>
              </a:xfrm>
              <a:prstGeom prst="rect">
                <a:avLst/>
              </a:prstGeom>
              <a:blipFill>
                <a:blip r:embed="rId7"/>
                <a:stretch>
                  <a:fillRect t="-11475" b="-22951"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DBFBC28-F88A-5FAF-09CC-BACE165492EC}"/>
                  </a:ext>
                </a:extLst>
              </p:cNvPr>
              <p:cNvSpPr txBox="1"/>
              <p:nvPr/>
            </p:nvSpPr>
            <p:spPr>
              <a:xfrm>
                <a:off x="7196634" y="3039540"/>
                <a:ext cx="3765176" cy="13656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Koopman Operator Linear properties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=</m:t>
                      </m:r>
                      <m:limLow>
                        <m:limLow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𝒦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𝒦</m:t>
                                  </m:r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𝒦</m:t>
                                      </m:r>
                                      <m:d>
                                        <m:d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⋯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𝒦</m:t>
                                          </m:r>
                                          <m:d>
                                            <m:d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en-US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en-US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𝑦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𝑛</m:t>
                                                  </m:r>
                                                </m:sub>
                                              </m:sSub>
                                            </m:e>
                                          </m:d>
                                        </m:e>
                                      </m:d>
                                    </m:e>
                                  </m:d>
                                </m:e>
                              </m:d>
                            </m:e>
                          </m:groupChr>
                        </m:e>
                        <m:li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𝑡𝑖𝑚𝑒𝑠</m:t>
                          </m:r>
                        </m:lim>
                      </m:limLow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r>
                  <a:rPr lang="en-US" b="0" dirty="0">
                    <a:ea typeface="Cambria Math" panose="02040503050406030204" pitchFamily="18" charset="0"/>
                  </a:rPr>
                  <a:t>            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p>
                    </m:sSup>
                  </m:oMath>
                </a14:m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b="0" i="1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DBFBC28-F88A-5FAF-09CC-BACE165492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96634" y="3039540"/>
                <a:ext cx="3765176" cy="1365630"/>
              </a:xfrm>
              <a:prstGeom prst="rect">
                <a:avLst/>
              </a:prstGeom>
              <a:blipFill>
                <a:blip r:embed="rId8"/>
                <a:stretch>
                  <a:fillRect l="-1459" t="-2679" b="-893"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73666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9426FA9-D072-452B-3CA1-097FDE2396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 Dec 2023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5671AC7-1E1A-46DA-C55F-0FA76D745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26504" y="6356350"/>
            <a:ext cx="4738991" cy="365125"/>
          </a:xfrm>
        </p:spPr>
        <p:txBody>
          <a:bodyPr/>
          <a:lstStyle/>
          <a:p>
            <a:pPr rtl="1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Leveraging Koopman operator for identification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6">
            <a:extLst>
              <a:ext uri="{FF2B5EF4-FFF2-40B4-BE49-F238E27FC236}">
                <a16:creationId xmlns:a16="http://schemas.microsoft.com/office/drawing/2014/main" id="{6C40E825-2AB7-2367-F9CA-6873D0F3A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/10</a:t>
            </a:r>
            <a:endParaRPr lang="fa-IR" sz="1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B9F227-7094-CB4B-F399-988FA4DFCB7D}"/>
              </a:ext>
            </a:extLst>
          </p:cNvPr>
          <p:cNvSpPr/>
          <p:nvPr/>
        </p:nvSpPr>
        <p:spPr>
          <a:xfrm>
            <a:off x="0" y="-15689"/>
            <a:ext cx="12192000" cy="11452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22B0D5-56B6-FCE4-2D33-5621A3E54A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2"/>
          <a:stretch/>
        </p:blipFill>
        <p:spPr>
          <a:xfrm>
            <a:off x="9624955" y="78908"/>
            <a:ext cx="967948" cy="914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5EBE747-07EF-A583-3516-B4D26837FC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36" b="94911" l="588" r="95882">
                        <a14:foregroundMark x1="30196" y1="72265" x2="30196" y2="72265"/>
                        <a14:foregroundMark x1="67920" y1="73864" x2="75882" y2="74046"/>
                        <a14:foregroundMark x1="59173" y1="73663" x2="67041" y2="73843"/>
                        <a14:foregroundMark x1="48004" y1="73407" x2="57621" y2="73627"/>
                        <a14:foregroundMark x1="35729" y1="73126" x2="46534" y2="73373"/>
                        <a14:foregroundMark x1="20392" y1="72774" x2="35503" y2="73120"/>
                        <a14:foregroundMark x1="75882" y1="74046" x2="90588" y2="67684"/>
                        <a14:foregroundMark x1="63349" y1="65922" x2="60588" y2="72265"/>
                        <a14:foregroundMark x1="72549" y1="44784" x2="71760" y2="46598"/>
                        <a14:foregroundMark x1="46298" y1="73755" x2="38627" y2="74555"/>
                        <a14:foregroundMark x1="58166" y1="72518" x2="47892" y2="73589"/>
                        <a14:foregroundMark x1="60588" y1="72265" x2="59819" y2="72345"/>
                        <a14:foregroundMark x1="38627" y1="74555" x2="33782" y2="66551"/>
                        <a14:foregroundMark x1="34446" y1="46424" x2="36275" y2="40712"/>
                        <a14:foregroundMark x1="43949" y1="32316" x2="46275" y2="29771"/>
                        <a14:foregroundMark x1="43474" y1="32836" x2="43949" y2="32316"/>
                        <a14:foregroundMark x1="39459" y1="37228" x2="39603" y2="37071"/>
                        <a14:foregroundMark x1="38596" y1="38173" x2="38813" y2="37935"/>
                        <a14:foregroundMark x1="36275" y1="40712" x2="37736" y2="39114"/>
                        <a14:foregroundMark x1="46275" y1="29771" x2="60586" y2="31504"/>
                        <a14:foregroundMark x1="69336" y1="39919" x2="79020" y2="49618"/>
                        <a14:foregroundMark x1="31961" y1="27481" x2="49597" y2="12635"/>
                        <a14:foregroundMark x1="58704" y1="13908" x2="60994" y2="16091"/>
                        <a14:foregroundMark x1="70843" y1="31814" x2="70980" y2="32061"/>
                        <a14:foregroundMark x1="64838" y1="21025" x2="67164" y2="25206"/>
                        <a14:foregroundMark x1="70980" y1="32061" x2="70484" y2="32883"/>
                        <a14:foregroundMark x1="38372" y1="40701" x2="36275" y2="39695"/>
                        <a14:foregroundMark x1="39875" y1="41423" x2="39748" y2="41362"/>
                        <a14:foregroundMark x1="50843" y1="46685" x2="43634" y2="43225"/>
                        <a14:foregroundMark x1="37259" y1="34067" x2="40588" y2="15013"/>
                        <a14:foregroundMark x1="36852" y1="36395" x2="37030" y2="35374"/>
                        <a14:foregroundMark x1="36275" y1="39695" x2="36582" y2="37938"/>
                        <a14:foregroundMark x1="40588" y1="15013" x2="40722" y2="14752"/>
                        <a14:foregroundMark x1="47048" y1="3775" x2="48089" y2="4016"/>
                        <a14:foregroundMark x1="46074" y1="6570" x2="47320" y2="3695"/>
                        <a14:foregroundMark x1="46136" y1="13032" x2="45882" y2="17557"/>
                        <a14:foregroundMark x1="46648" y1="3893" x2="46506" y2="6433"/>
                        <a14:foregroundMark x1="45882" y1="17557" x2="55686" y2="28244"/>
                        <a14:foregroundMark x1="57647" y1="24682" x2="62741" y2="29441"/>
                        <a14:foregroundMark x1="66774" y1="25580" x2="66583" y2="23250"/>
                        <a14:foregroundMark x1="39410" y1="92516" x2="65098" y2="94911"/>
                        <a14:foregroundMark x1="41376" y1="89157" x2="58031" y2="88557"/>
                        <a14:foregroundMark x1="58121" y1="88626" x2="49020" y2="94656"/>
                        <a14:foregroundMark x1="26816" y1="46960" x2="25098" y2="57252"/>
                        <a14:foregroundMark x1="27647" y1="41985" x2="26818" y2="46951"/>
                        <a14:foregroundMark x1="827" y1="77830" x2="784" y2="77863"/>
                        <a14:foregroundMark x1="19020" y1="63868" x2="1013" y2="77687"/>
                        <a14:foregroundMark x1="72549" y1="49109" x2="76275" y2="51399"/>
                        <a14:foregroundMark x1="87255" y1="70229" x2="95882" y2="72265"/>
                        <a14:foregroundMark x1="46275" y1="48092" x2="46078" y2="56997"/>
                        <a14:foregroundMark x1="49020" y1="30789" x2="51176" y2="33333"/>
                        <a14:foregroundMark x1="63367" y1="44524" x2="64314" y2="45802"/>
                        <a14:foregroundMark x1="59412" y1="39186" x2="59725" y2="39608"/>
                        <a14:foregroundMark x1="58431" y1="37659" x2="61961" y2="42239"/>
                        <a14:foregroundMark x1="41659" y1="40388" x2="41765" y2="40204"/>
                        <a14:foregroundMark x1="38824" y1="45293" x2="40668" y2="42102"/>
                        <a14:foregroundMark x1="39020" y1="44529" x2="42549" y2="39440"/>
                        <a14:backgroundMark x1="56471" y1="4071" x2="55686" y2="13486"/>
                        <a14:backgroundMark x1="43529" y1="7379" x2="44706" y2="13486"/>
                        <a14:backgroundMark x1="43725" y1="1272" x2="44314" y2="4580"/>
                        <a14:backgroundMark x1="392" y1="80153" x2="392" y2="78372"/>
                        <a14:backgroundMark x1="1373" y1="81170" x2="1373" y2="77608"/>
                        <a14:backgroundMark x1="2353" y1="83461" x2="784" y2="76845"/>
                        <a14:backgroundMark x1="32549" y1="89313" x2="34118" y2="94911"/>
                        <a14:backgroundMark x1="66078" y1="92366" x2="65098" y2="94656"/>
                        <a14:backgroundMark x1="67059" y1="15522" x2="63529" y2="19084"/>
                        <a14:backgroundMark x1="65490" y1="19338" x2="64314" y2="20356"/>
                        <a14:backgroundMark x1="30392" y1="58779" x2="35294" y2="62595"/>
                        <a14:backgroundMark x1="32353" y1="58270" x2="30392" y2="56743"/>
                        <a14:backgroundMark x1="33137" y1="64377" x2="30784" y2="59288"/>
                        <a14:backgroundMark x1="29804" y1="56489" x2="31765" y2="55471"/>
                        <a14:backgroundMark x1="68627" y1="56489" x2="62745" y2="61578"/>
                        <a14:backgroundMark x1="64118" y1="65140" x2="63137" y2="64885"/>
                        <a14:backgroundMark x1="65882" y1="63359" x2="63333" y2="65903"/>
                        <a14:backgroundMark x1="68824" y1="55725" x2="69020" y2="54707"/>
                        <a14:backgroundMark x1="66471" y1="55725" x2="68824" y2="55725"/>
                        <a14:backgroundMark x1="56078" y1="86005" x2="55686" y2="86768"/>
                        <a14:backgroundMark x1="45098" y1="47837" x2="45121" y2="48049"/>
                        <a14:backgroundMark x1="54902" y1="48611" x2="54902" y2="52417"/>
                        <a14:backgroundMark x1="54420" y1="47960" x2="54448" y2="48395"/>
                        <a14:backgroundMark x1="65098" y1="30025" x2="68824" y2="34097"/>
                        <a14:backgroundMark x1="63725" y1="28499" x2="65686" y2="31298"/>
                        <a14:backgroundMark x1="68431" y1="35115" x2="70392" y2="37405"/>
                        <a14:backgroundMark x1="55294" y1="78372" x2="56863" y2="78372"/>
                        <a14:backgroundMark x1="43922" y1="77608" x2="45098" y2="78117"/>
                        <a14:backgroundMark x1="36471" y1="46310" x2="39020" y2="43511"/>
                        <a14:backgroundMark x1="39608" y1="42239" x2="39871" y2="41898"/>
                        <a14:backgroundMark x1="39216" y1="41985" x2="39608" y2="41730"/>
                        <a14:backgroundMark x1="60868" y1="43352" x2="62157" y2="45547"/>
                        <a14:backgroundMark x1="40272" y1="40614" x2="39804" y2="412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851775" y="78908"/>
            <a:ext cx="1186627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6A176A4-550D-2B52-A153-DC963AC2593D}"/>
              </a:ext>
            </a:extLst>
          </p:cNvPr>
          <p:cNvSpPr txBox="1"/>
          <p:nvPr/>
        </p:nvSpPr>
        <p:spPr>
          <a:xfrm>
            <a:off x="386081" y="136525"/>
            <a:ext cx="80794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Introduction: The Koopman Operator</a:t>
            </a:r>
            <a:endParaRPr lang="LID4096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4E851E5-DE9B-C842-DCA1-09810ED891E4}"/>
              </a:ext>
            </a:extLst>
          </p:cNvPr>
          <p:cNvGrpSpPr/>
          <p:nvPr/>
        </p:nvGrpSpPr>
        <p:grpSpPr>
          <a:xfrm>
            <a:off x="2143308" y="1245998"/>
            <a:ext cx="7589805" cy="4974107"/>
            <a:chOff x="94873" y="1255898"/>
            <a:chExt cx="7589805" cy="4974107"/>
          </a:xfrm>
        </p:grpSpPr>
        <p:pic>
          <p:nvPicPr>
            <p:cNvPr id="6" name="Picture 5" descr="A screenshot of a graph&#10;&#10;Description automatically generated">
              <a:extLst>
                <a:ext uri="{FF2B5EF4-FFF2-40B4-BE49-F238E27FC236}">
                  <a16:creationId xmlns:a16="http://schemas.microsoft.com/office/drawing/2014/main" id="{F63AEAEE-DAB8-548B-897E-CA73858DD3C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873" y="1255898"/>
              <a:ext cx="7589805" cy="423975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22038A0-153E-D845-301B-D71F8CB00223}"/>
                </a:ext>
              </a:extLst>
            </p:cNvPr>
            <p:cNvSpPr txBox="1"/>
            <p:nvPr/>
          </p:nvSpPr>
          <p:spPr>
            <a:xfrm>
              <a:off x="213207" y="5860673"/>
              <a:ext cx="73531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Figure 2. Numerical result of Duffing oscillator (Image by Author).</a:t>
              </a:r>
              <a:endParaRPr lang="LID4096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0166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9426FA9-D072-452B-3CA1-097FDE2396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 Dec 2023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5671AC7-1E1A-46DA-C55F-0FA76D745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26504" y="6356350"/>
            <a:ext cx="4738991" cy="365125"/>
          </a:xfrm>
        </p:spPr>
        <p:txBody>
          <a:bodyPr/>
          <a:lstStyle/>
          <a:p>
            <a:pPr rtl="1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Leveraging Koopman operator for identification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6">
            <a:extLst>
              <a:ext uri="{FF2B5EF4-FFF2-40B4-BE49-F238E27FC236}">
                <a16:creationId xmlns:a16="http://schemas.microsoft.com/office/drawing/2014/main" id="{6C40E825-2AB7-2367-F9CA-6873D0F3A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/10</a:t>
            </a:r>
            <a:endParaRPr lang="fa-IR" sz="1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B9F227-7094-CB4B-F399-988FA4DFCB7D}"/>
              </a:ext>
            </a:extLst>
          </p:cNvPr>
          <p:cNvSpPr/>
          <p:nvPr/>
        </p:nvSpPr>
        <p:spPr>
          <a:xfrm>
            <a:off x="0" y="-15689"/>
            <a:ext cx="12192000" cy="11452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22B0D5-56B6-FCE4-2D33-5621A3E54A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2"/>
          <a:stretch/>
        </p:blipFill>
        <p:spPr>
          <a:xfrm>
            <a:off x="9624955" y="78908"/>
            <a:ext cx="967948" cy="914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5EBE747-07EF-A583-3516-B4D26837FC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36" b="94911" l="588" r="95882">
                        <a14:foregroundMark x1="30196" y1="72265" x2="30196" y2="72265"/>
                        <a14:foregroundMark x1="67920" y1="73864" x2="75882" y2="74046"/>
                        <a14:foregroundMark x1="59173" y1="73663" x2="67041" y2="73843"/>
                        <a14:foregroundMark x1="48004" y1="73407" x2="57621" y2="73627"/>
                        <a14:foregroundMark x1="35729" y1="73126" x2="46534" y2="73373"/>
                        <a14:foregroundMark x1="20392" y1="72774" x2="35503" y2="73120"/>
                        <a14:foregroundMark x1="75882" y1="74046" x2="90588" y2="67684"/>
                        <a14:foregroundMark x1="63349" y1="65922" x2="60588" y2="72265"/>
                        <a14:foregroundMark x1="72549" y1="44784" x2="71760" y2="46598"/>
                        <a14:foregroundMark x1="46298" y1="73755" x2="38627" y2="74555"/>
                        <a14:foregroundMark x1="58166" y1="72518" x2="47892" y2="73589"/>
                        <a14:foregroundMark x1="60588" y1="72265" x2="59819" y2="72345"/>
                        <a14:foregroundMark x1="38627" y1="74555" x2="33782" y2="66551"/>
                        <a14:foregroundMark x1="34446" y1="46424" x2="36275" y2="40712"/>
                        <a14:foregroundMark x1="43949" y1="32316" x2="46275" y2="29771"/>
                        <a14:foregroundMark x1="43474" y1="32836" x2="43949" y2="32316"/>
                        <a14:foregroundMark x1="39459" y1="37228" x2="39603" y2="37071"/>
                        <a14:foregroundMark x1="38596" y1="38173" x2="38813" y2="37935"/>
                        <a14:foregroundMark x1="36275" y1="40712" x2="37736" y2="39114"/>
                        <a14:foregroundMark x1="46275" y1="29771" x2="60586" y2="31504"/>
                        <a14:foregroundMark x1="69336" y1="39919" x2="79020" y2="49618"/>
                        <a14:foregroundMark x1="31961" y1="27481" x2="49597" y2="12635"/>
                        <a14:foregroundMark x1="58704" y1="13908" x2="60994" y2="16091"/>
                        <a14:foregroundMark x1="70843" y1="31814" x2="70980" y2="32061"/>
                        <a14:foregroundMark x1="64838" y1="21025" x2="67164" y2="25206"/>
                        <a14:foregroundMark x1="70980" y1="32061" x2="70484" y2="32883"/>
                        <a14:foregroundMark x1="38372" y1="40701" x2="36275" y2="39695"/>
                        <a14:foregroundMark x1="39875" y1="41423" x2="39748" y2="41362"/>
                        <a14:foregroundMark x1="50843" y1="46685" x2="43634" y2="43225"/>
                        <a14:foregroundMark x1="37259" y1="34067" x2="40588" y2="15013"/>
                        <a14:foregroundMark x1="36852" y1="36395" x2="37030" y2="35374"/>
                        <a14:foregroundMark x1="36275" y1="39695" x2="36582" y2="37938"/>
                        <a14:foregroundMark x1="40588" y1="15013" x2="40722" y2="14752"/>
                        <a14:foregroundMark x1="47048" y1="3775" x2="48089" y2="4016"/>
                        <a14:foregroundMark x1="46074" y1="6570" x2="47320" y2="3695"/>
                        <a14:foregroundMark x1="46136" y1="13032" x2="45882" y2="17557"/>
                        <a14:foregroundMark x1="46648" y1="3893" x2="46506" y2="6433"/>
                        <a14:foregroundMark x1="45882" y1="17557" x2="55686" y2="28244"/>
                        <a14:foregroundMark x1="57647" y1="24682" x2="62741" y2="29441"/>
                        <a14:foregroundMark x1="66774" y1="25580" x2="66583" y2="23250"/>
                        <a14:foregroundMark x1="39410" y1="92516" x2="65098" y2="94911"/>
                        <a14:foregroundMark x1="41376" y1="89157" x2="58031" y2="88557"/>
                        <a14:foregroundMark x1="58121" y1="88626" x2="49020" y2="94656"/>
                        <a14:foregroundMark x1="26816" y1="46960" x2="25098" y2="57252"/>
                        <a14:foregroundMark x1="27647" y1="41985" x2="26818" y2="46951"/>
                        <a14:foregroundMark x1="827" y1="77830" x2="784" y2="77863"/>
                        <a14:foregroundMark x1="19020" y1="63868" x2="1013" y2="77687"/>
                        <a14:foregroundMark x1="72549" y1="49109" x2="76275" y2="51399"/>
                        <a14:foregroundMark x1="87255" y1="70229" x2="95882" y2="72265"/>
                        <a14:foregroundMark x1="46275" y1="48092" x2="46078" y2="56997"/>
                        <a14:foregroundMark x1="49020" y1="30789" x2="51176" y2="33333"/>
                        <a14:foregroundMark x1="63367" y1="44524" x2="64314" y2="45802"/>
                        <a14:foregroundMark x1="59412" y1="39186" x2="59725" y2="39608"/>
                        <a14:foregroundMark x1="58431" y1="37659" x2="61961" y2="42239"/>
                        <a14:foregroundMark x1="41659" y1="40388" x2="41765" y2="40204"/>
                        <a14:foregroundMark x1="38824" y1="45293" x2="40668" y2="42102"/>
                        <a14:foregroundMark x1="39020" y1="44529" x2="42549" y2="39440"/>
                        <a14:backgroundMark x1="56471" y1="4071" x2="55686" y2="13486"/>
                        <a14:backgroundMark x1="43529" y1="7379" x2="44706" y2="13486"/>
                        <a14:backgroundMark x1="43725" y1="1272" x2="44314" y2="4580"/>
                        <a14:backgroundMark x1="392" y1="80153" x2="392" y2="78372"/>
                        <a14:backgroundMark x1="1373" y1="81170" x2="1373" y2="77608"/>
                        <a14:backgroundMark x1="2353" y1="83461" x2="784" y2="76845"/>
                        <a14:backgroundMark x1="32549" y1="89313" x2="34118" y2="94911"/>
                        <a14:backgroundMark x1="66078" y1="92366" x2="65098" y2="94656"/>
                        <a14:backgroundMark x1="67059" y1="15522" x2="63529" y2="19084"/>
                        <a14:backgroundMark x1="65490" y1="19338" x2="64314" y2="20356"/>
                        <a14:backgroundMark x1="30392" y1="58779" x2="35294" y2="62595"/>
                        <a14:backgroundMark x1="32353" y1="58270" x2="30392" y2="56743"/>
                        <a14:backgroundMark x1="33137" y1="64377" x2="30784" y2="59288"/>
                        <a14:backgroundMark x1="29804" y1="56489" x2="31765" y2="55471"/>
                        <a14:backgroundMark x1="68627" y1="56489" x2="62745" y2="61578"/>
                        <a14:backgroundMark x1="64118" y1="65140" x2="63137" y2="64885"/>
                        <a14:backgroundMark x1="65882" y1="63359" x2="63333" y2="65903"/>
                        <a14:backgroundMark x1="68824" y1="55725" x2="69020" y2="54707"/>
                        <a14:backgroundMark x1="66471" y1="55725" x2="68824" y2="55725"/>
                        <a14:backgroundMark x1="56078" y1="86005" x2="55686" y2="86768"/>
                        <a14:backgroundMark x1="45098" y1="47837" x2="45121" y2="48049"/>
                        <a14:backgroundMark x1="54902" y1="48611" x2="54902" y2="52417"/>
                        <a14:backgroundMark x1="54420" y1="47960" x2="54448" y2="48395"/>
                        <a14:backgroundMark x1="65098" y1="30025" x2="68824" y2="34097"/>
                        <a14:backgroundMark x1="63725" y1="28499" x2="65686" y2="31298"/>
                        <a14:backgroundMark x1="68431" y1="35115" x2="70392" y2="37405"/>
                        <a14:backgroundMark x1="55294" y1="78372" x2="56863" y2="78372"/>
                        <a14:backgroundMark x1="43922" y1="77608" x2="45098" y2="78117"/>
                        <a14:backgroundMark x1="36471" y1="46310" x2="39020" y2="43511"/>
                        <a14:backgroundMark x1="39608" y1="42239" x2="39871" y2="41898"/>
                        <a14:backgroundMark x1="39216" y1="41985" x2="39608" y2="41730"/>
                        <a14:backgroundMark x1="60868" y1="43352" x2="62157" y2="45547"/>
                        <a14:backgroundMark x1="40272" y1="40614" x2="39804" y2="412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851775" y="78908"/>
            <a:ext cx="1186627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6A176A4-550D-2B52-A153-DC963AC2593D}"/>
              </a:ext>
            </a:extLst>
          </p:cNvPr>
          <p:cNvSpPr txBox="1"/>
          <p:nvPr/>
        </p:nvSpPr>
        <p:spPr>
          <a:xfrm>
            <a:off x="386081" y="136525"/>
            <a:ext cx="80794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Network: Structure</a:t>
            </a:r>
            <a:endParaRPr lang="LID4096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2EEFA2A-E6E7-4BBB-F154-4EBDC7B94AC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b="9678"/>
          <a:stretch/>
        </p:blipFill>
        <p:spPr>
          <a:xfrm>
            <a:off x="-301476" y="1232419"/>
            <a:ext cx="12695181" cy="450499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DBD1E85-77C8-531A-30A6-C0D2B6D7E152}"/>
              </a:ext>
            </a:extLst>
          </p:cNvPr>
          <p:cNvSpPr txBox="1"/>
          <p:nvPr/>
        </p:nvSpPr>
        <p:spPr>
          <a:xfrm>
            <a:off x="3513875" y="5885329"/>
            <a:ext cx="5064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3. Network’s Diagram (Image by Author).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831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9426FA9-D072-452B-3CA1-097FDE2396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 Dec 2023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5671AC7-1E1A-46DA-C55F-0FA76D745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26504" y="6356350"/>
            <a:ext cx="4738991" cy="365125"/>
          </a:xfrm>
        </p:spPr>
        <p:txBody>
          <a:bodyPr/>
          <a:lstStyle/>
          <a:p>
            <a:pPr rtl="1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Leveraging Koopman operator for identification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6">
            <a:extLst>
              <a:ext uri="{FF2B5EF4-FFF2-40B4-BE49-F238E27FC236}">
                <a16:creationId xmlns:a16="http://schemas.microsoft.com/office/drawing/2014/main" id="{6C40E825-2AB7-2367-F9CA-6873D0F3A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/10</a:t>
            </a:r>
            <a:endParaRPr lang="fa-IR" sz="1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B9F227-7094-CB4B-F399-988FA4DFCB7D}"/>
              </a:ext>
            </a:extLst>
          </p:cNvPr>
          <p:cNvSpPr/>
          <p:nvPr/>
        </p:nvSpPr>
        <p:spPr>
          <a:xfrm>
            <a:off x="0" y="-15689"/>
            <a:ext cx="12192000" cy="11452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22B0D5-56B6-FCE4-2D33-5621A3E54A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2"/>
          <a:stretch/>
        </p:blipFill>
        <p:spPr>
          <a:xfrm>
            <a:off x="9624955" y="78908"/>
            <a:ext cx="967948" cy="914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5EBE747-07EF-A583-3516-B4D26837FC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36" b="94911" l="588" r="95882">
                        <a14:foregroundMark x1="30196" y1="72265" x2="30196" y2="72265"/>
                        <a14:foregroundMark x1="67920" y1="73864" x2="75882" y2="74046"/>
                        <a14:foregroundMark x1="59173" y1="73663" x2="67041" y2="73843"/>
                        <a14:foregroundMark x1="48004" y1="73407" x2="57621" y2="73627"/>
                        <a14:foregroundMark x1="35729" y1="73126" x2="46534" y2="73373"/>
                        <a14:foregroundMark x1="20392" y1="72774" x2="35503" y2="73120"/>
                        <a14:foregroundMark x1="75882" y1="74046" x2="90588" y2="67684"/>
                        <a14:foregroundMark x1="63349" y1="65922" x2="60588" y2="72265"/>
                        <a14:foregroundMark x1="72549" y1="44784" x2="71760" y2="46598"/>
                        <a14:foregroundMark x1="46298" y1="73755" x2="38627" y2="74555"/>
                        <a14:foregroundMark x1="58166" y1="72518" x2="47892" y2="73589"/>
                        <a14:foregroundMark x1="60588" y1="72265" x2="59819" y2="72345"/>
                        <a14:foregroundMark x1="38627" y1="74555" x2="33782" y2="66551"/>
                        <a14:foregroundMark x1="34446" y1="46424" x2="36275" y2="40712"/>
                        <a14:foregroundMark x1="43949" y1="32316" x2="46275" y2="29771"/>
                        <a14:foregroundMark x1="43474" y1="32836" x2="43949" y2="32316"/>
                        <a14:foregroundMark x1="39459" y1="37228" x2="39603" y2="37071"/>
                        <a14:foregroundMark x1="38596" y1="38173" x2="38813" y2="37935"/>
                        <a14:foregroundMark x1="36275" y1="40712" x2="37736" y2="39114"/>
                        <a14:foregroundMark x1="46275" y1="29771" x2="60586" y2="31504"/>
                        <a14:foregroundMark x1="69336" y1="39919" x2="79020" y2="49618"/>
                        <a14:foregroundMark x1="31961" y1="27481" x2="49597" y2="12635"/>
                        <a14:foregroundMark x1="58704" y1="13908" x2="60994" y2="16091"/>
                        <a14:foregroundMark x1="70843" y1="31814" x2="70980" y2="32061"/>
                        <a14:foregroundMark x1="64838" y1="21025" x2="67164" y2="25206"/>
                        <a14:foregroundMark x1="70980" y1="32061" x2="70484" y2="32883"/>
                        <a14:foregroundMark x1="38372" y1="40701" x2="36275" y2="39695"/>
                        <a14:foregroundMark x1="39875" y1="41423" x2="39748" y2="41362"/>
                        <a14:foregroundMark x1="50843" y1="46685" x2="43634" y2="43225"/>
                        <a14:foregroundMark x1="37259" y1="34067" x2="40588" y2="15013"/>
                        <a14:foregroundMark x1="36852" y1="36395" x2="37030" y2="35374"/>
                        <a14:foregroundMark x1="36275" y1="39695" x2="36582" y2="37938"/>
                        <a14:foregroundMark x1="40588" y1="15013" x2="40722" y2="14752"/>
                        <a14:foregroundMark x1="47048" y1="3775" x2="48089" y2="4016"/>
                        <a14:foregroundMark x1="46074" y1="6570" x2="47320" y2="3695"/>
                        <a14:foregroundMark x1="46136" y1="13032" x2="45882" y2="17557"/>
                        <a14:foregroundMark x1="46648" y1="3893" x2="46506" y2="6433"/>
                        <a14:foregroundMark x1="45882" y1="17557" x2="55686" y2="28244"/>
                        <a14:foregroundMark x1="57647" y1="24682" x2="62741" y2="29441"/>
                        <a14:foregroundMark x1="66774" y1="25580" x2="66583" y2="23250"/>
                        <a14:foregroundMark x1="39410" y1="92516" x2="65098" y2="94911"/>
                        <a14:foregroundMark x1="41376" y1="89157" x2="58031" y2="88557"/>
                        <a14:foregroundMark x1="58121" y1="88626" x2="49020" y2="94656"/>
                        <a14:foregroundMark x1="26816" y1="46960" x2="25098" y2="57252"/>
                        <a14:foregroundMark x1="27647" y1="41985" x2="26818" y2="46951"/>
                        <a14:foregroundMark x1="827" y1="77830" x2="784" y2="77863"/>
                        <a14:foregroundMark x1="19020" y1="63868" x2="1013" y2="77687"/>
                        <a14:foregroundMark x1="72549" y1="49109" x2="76275" y2="51399"/>
                        <a14:foregroundMark x1="87255" y1="70229" x2="95882" y2="72265"/>
                        <a14:foregroundMark x1="46275" y1="48092" x2="46078" y2="56997"/>
                        <a14:foregroundMark x1="49020" y1="30789" x2="51176" y2="33333"/>
                        <a14:foregroundMark x1="63367" y1="44524" x2="64314" y2="45802"/>
                        <a14:foregroundMark x1="59412" y1="39186" x2="59725" y2="39608"/>
                        <a14:foregroundMark x1="58431" y1="37659" x2="61961" y2="42239"/>
                        <a14:foregroundMark x1="41659" y1="40388" x2="41765" y2="40204"/>
                        <a14:foregroundMark x1="38824" y1="45293" x2="40668" y2="42102"/>
                        <a14:foregroundMark x1="39020" y1="44529" x2="42549" y2="39440"/>
                        <a14:backgroundMark x1="56471" y1="4071" x2="55686" y2="13486"/>
                        <a14:backgroundMark x1="43529" y1="7379" x2="44706" y2="13486"/>
                        <a14:backgroundMark x1="43725" y1="1272" x2="44314" y2="4580"/>
                        <a14:backgroundMark x1="392" y1="80153" x2="392" y2="78372"/>
                        <a14:backgroundMark x1="1373" y1="81170" x2="1373" y2="77608"/>
                        <a14:backgroundMark x1="2353" y1="83461" x2="784" y2="76845"/>
                        <a14:backgroundMark x1="32549" y1="89313" x2="34118" y2="94911"/>
                        <a14:backgroundMark x1="66078" y1="92366" x2="65098" y2="94656"/>
                        <a14:backgroundMark x1="67059" y1="15522" x2="63529" y2="19084"/>
                        <a14:backgroundMark x1="65490" y1="19338" x2="64314" y2="20356"/>
                        <a14:backgroundMark x1="30392" y1="58779" x2="35294" y2="62595"/>
                        <a14:backgroundMark x1="32353" y1="58270" x2="30392" y2="56743"/>
                        <a14:backgroundMark x1="33137" y1="64377" x2="30784" y2="59288"/>
                        <a14:backgroundMark x1="29804" y1="56489" x2="31765" y2="55471"/>
                        <a14:backgroundMark x1="68627" y1="56489" x2="62745" y2="61578"/>
                        <a14:backgroundMark x1="64118" y1="65140" x2="63137" y2="64885"/>
                        <a14:backgroundMark x1="65882" y1="63359" x2="63333" y2="65903"/>
                        <a14:backgroundMark x1="68824" y1="55725" x2="69020" y2="54707"/>
                        <a14:backgroundMark x1="66471" y1="55725" x2="68824" y2="55725"/>
                        <a14:backgroundMark x1="56078" y1="86005" x2="55686" y2="86768"/>
                        <a14:backgroundMark x1="45098" y1="47837" x2="45121" y2="48049"/>
                        <a14:backgroundMark x1="54902" y1="48611" x2="54902" y2="52417"/>
                        <a14:backgroundMark x1="54420" y1="47960" x2="54448" y2="48395"/>
                        <a14:backgroundMark x1="65098" y1="30025" x2="68824" y2="34097"/>
                        <a14:backgroundMark x1="63725" y1="28499" x2="65686" y2="31298"/>
                        <a14:backgroundMark x1="68431" y1="35115" x2="70392" y2="37405"/>
                        <a14:backgroundMark x1="55294" y1="78372" x2="56863" y2="78372"/>
                        <a14:backgroundMark x1="43922" y1="77608" x2="45098" y2="78117"/>
                        <a14:backgroundMark x1="36471" y1="46310" x2="39020" y2="43511"/>
                        <a14:backgroundMark x1="39608" y1="42239" x2="39871" y2="41898"/>
                        <a14:backgroundMark x1="39216" y1="41985" x2="39608" y2="41730"/>
                        <a14:backgroundMark x1="60868" y1="43352" x2="62157" y2="45547"/>
                        <a14:backgroundMark x1="40272" y1="40614" x2="39804" y2="412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851775" y="78908"/>
            <a:ext cx="1186627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6A176A4-550D-2B52-A153-DC963AC2593D}"/>
              </a:ext>
            </a:extLst>
          </p:cNvPr>
          <p:cNvSpPr txBox="1"/>
          <p:nvPr/>
        </p:nvSpPr>
        <p:spPr>
          <a:xfrm>
            <a:off x="386081" y="136525"/>
            <a:ext cx="80794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Network: Encoder</a:t>
            </a:r>
            <a:endParaRPr lang="LID4096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FD34BA1-FAD7-C8E2-DCE2-262F3B687B2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16091" r="57657" b="8958"/>
          <a:stretch/>
        </p:blipFill>
        <p:spPr>
          <a:xfrm>
            <a:off x="-301475" y="2034987"/>
            <a:ext cx="5375499" cy="37382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32F2C8C-530F-2A50-4FFB-1B6C9C57F179}"/>
              </a:ext>
            </a:extLst>
          </p:cNvPr>
          <p:cNvSpPr txBox="1"/>
          <p:nvPr/>
        </p:nvSpPr>
        <p:spPr>
          <a:xfrm>
            <a:off x="108156" y="5813611"/>
            <a:ext cx="5064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4. Network’s Diagram (Image by Author).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A6B9C3-8621-4D12-A74A-0752DAA8907F}"/>
              </a:ext>
            </a:extLst>
          </p:cNvPr>
          <p:cNvSpPr txBox="1"/>
          <p:nvPr/>
        </p:nvSpPr>
        <p:spPr>
          <a:xfrm>
            <a:off x="5831207" y="2681284"/>
            <a:ext cx="5925312" cy="1938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Inception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Considering different Time scales with different Convolutional filter size.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dependent to input size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Improving Back propagation Flow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LID4096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1CD55C-BA97-5A9F-4528-0B64B03D6424}"/>
              </a:ext>
            </a:extLst>
          </p:cNvPr>
          <p:cNvSpPr txBox="1"/>
          <p:nvPr/>
        </p:nvSpPr>
        <p:spPr>
          <a:xfrm>
            <a:off x="5832804" y="1166715"/>
            <a:ext cx="592371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CNN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Similar to Frequency transformations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Considering different Time scales with different Convolutional filter size.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LID4096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E989E5-68DB-AC9F-2364-A3FE9D4559FF}"/>
              </a:ext>
            </a:extLst>
          </p:cNvPr>
          <p:cNvSpPr txBox="1"/>
          <p:nvPr/>
        </p:nvSpPr>
        <p:spPr>
          <a:xfrm>
            <a:off x="5831207" y="4988440"/>
            <a:ext cx="59253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encode one in training but use the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 auto regressively.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LID4096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5530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9426FA9-D072-452B-3CA1-097FDE2396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 Dec 2023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5671AC7-1E1A-46DA-C55F-0FA76D745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26504" y="6356350"/>
            <a:ext cx="4738991" cy="365125"/>
          </a:xfrm>
        </p:spPr>
        <p:txBody>
          <a:bodyPr/>
          <a:lstStyle/>
          <a:p>
            <a:pPr rtl="1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Leveraging Koopman operator for identification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6">
            <a:extLst>
              <a:ext uri="{FF2B5EF4-FFF2-40B4-BE49-F238E27FC236}">
                <a16:creationId xmlns:a16="http://schemas.microsoft.com/office/drawing/2014/main" id="{6C40E825-2AB7-2367-F9CA-6873D0F3A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/10</a:t>
            </a:r>
            <a:endParaRPr lang="fa-IR" sz="1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B9F227-7094-CB4B-F399-988FA4DFCB7D}"/>
              </a:ext>
            </a:extLst>
          </p:cNvPr>
          <p:cNvSpPr/>
          <p:nvPr/>
        </p:nvSpPr>
        <p:spPr>
          <a:xfrm>
            <a:off x="0" y="-15689"/>
            <a:ext cx="12192000" cy="11452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22B0D5-56B6-FCE4-2D33-5621A3E54A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2"/>
          <a:stretch/>
        </p:blipFill>
        <p:spPr>
          <a:xfrm>
            <a:off x="9624955" y="78908"/>
            <a:ext cx="967948" cy="914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5EBE747-07EF-A583-3516-B4D26837FC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36" b="94911" l="588" r="95882">
                        <a14:foregroundMark x1="30196" y1="72265" x2="30196" y2="72265"/>
                        <a14:foregroundMark x1="67920" y1="73864" x2="75882" y2="74046"/>
                        <a14:foregroundMark x1="59173" y1="73663" x2="67041" y2="73843"/>
                        <a14:foregroundMark x1="48004" y1="73407" x2="57621" y2="73627"/>
                        <a14:foregroundMark x1="35729" y1="73126" x2="46534" y2="73373"/>
                        <a14:foregroundMark x1="20392" y1="72774" x2="35503" y2="73120"/>
                        <a14:foregroundMark x1="75882" y1="74046" x2="90588" y2="67684"/>
                        <a14:foregroundMark x1="63349" y1="65922" x2="60588" y2="72265"/>
                        <a14:foregroundMark x1="72549" y1="44784" x2="71760" y2="46598"/>
                        <a14:foregroundMark x1="46298" y1="73755" x2="38627" y2="74555"/>
                        <a14:foregroundMark x1="58166" y1="72518" x2="47892" y2="73589"/>
                        <a14:foregroundMark x1="60588" y1="72265" x2="59819" y2="72345"/>
                        <a14:foregroundMark x1="38627" y1="74555" x2="33782" y2="66551"/>
                        <a14:foregroundMark x1="34446" y1="46424" x2="36275" y2="40712"/>
                        <a14:foregroundMark x1="43949" y1="32316" x2="46275" y2="29771"/>
                        <a14:foregroundMark x1="43474" y1="32836" x2="43949" y2="32316"/>
                        <a14:foregroundMark x1="39459" y1="37228" x2="39603" y2="37071"/>
                        <a14:foregroundMark x1="38596" y1="38173" x2="38813" y2="37935"/>
                        <a14:foregroundMark x1="36275" y1="40712" x2="37736" y2="39114"/>
                        <a14:foregroundMark x1="46275" y1="29771" x2="60586" y2="31504"/>
                        <a14:foregroundMark x1="69336" y1="39919" x2="79020" y2="49618"/>
                        <a14:foregroundMark x1="31961" y1="27481" x2="49597" y2="12635"/>
                        <a14:foregroundMark x1="58704" y1="13908" x2="60994" y2="16091"/>
                        <a14:foregroundMark x1="70843" y1="31814" x2="70980" y2="32061"/>
                        <a14:foregroundMark x1="64838" y1="21025" x2="67164" y2="25206"/>
                        <a14:foregroundMark x1="70980" y1="32061" x2="70484" y2="32883"/>
                        <a14:foregroundMark x1="38372" y1="40701" x2="36275" y2="39695"/>
                        <a14:foregroundMark x1="39875" y1="41423" x2="39748" y2="41362"/>
                        <a14:foregroundMark x1="50843" y1="46685" x2="43634" y2="43225"/>
                        <a14:foregroundMark x1="37259" y1="34067" x2="40588" y2="15013"/>
                        <a14:foregroundMark x1="36852" y1="36395" x2="37030" y2="35374"/>
                        <a14:foregroundMark x1="36275" y1="39695" x2="36582" y2="37938"/>
                        <a14:foregroundMark x1="40588" y1="15013" x2="40722" y2="14752"/>
                        <a14:foregroundMark x1="47048" y1="3775" x2="48089" y2="4016"/>
                        <a14:foregroundMark x1="46074" y1="6570" x2="47320" y2="3695"/>
                        <a14:foregroundMark x1="46136" y1="13032" x2="45882" y2="17557"/>
                        <a14:foregroundMark x1="46648" y1="3893" x2="46506" y2="6433"/>
                        <a14:foregroundMark x1="45882" y1="17557" x2="55686" y2="28244"/>
                        <a14:foregroundMark x1="57647" y1="24682" x2="62741" y2="29441"/>
                        <a14:foregroundMark x1="66774" y1="25580" x2="66583" y2="23250"/>
                        <a14:foregroundMark x1="39410" y1="92516" x2="65098" y2="94911"/>
                        <a14:foregroundMark x1="41376" y1="89157" x2="58031" y2="88557"/>
                        <a14:foregroundMark x1="58121" y1="88626" x2="49020" y2="94656"/>
                        <a14:foregroundMark x1="26816" y1="46960" x2="25098" y2="57252"/>
                        <a14:foregroundMark x1="27647" y1="41985" x2="26818" y2="46951"/>
                        <a14:foregroundMark x1="827" y1="77830" x2="784" y2="77863"/>
                        <a14:foregroundMark x1="19020" y1="63868" x2="1013" y2="77687"/>
                        <a14:foregroundMark x1="72549" y1="49109" x2="76275" y2="51399"/>
                        <a14:foregroundMark x1="87255" y1="70229" x2="95882" y2="72265"/>
                        <a14:foregroundMark x1="46275" y1="48092" x2="46078" y2="56997"/>
                        <a14:foregroundMark x1="49020" y1="30789" x2="51176" y2="33333"/>
                        <a14:foregroundMark x1="63367" y1="44524" x2="64314" y2="45802"/>
                        <a14:foregroundMark x1="59412" y1="39186" x2="59725" y2="39608"/>
                        <a14:foregroundMark x1="58431" y1="37659" x2="61961" y2="42239"/>
                        <a14:foregroundMark x1="41659" y1="40388" x2="41765" y2="40204"/>
                        <a14:foregroundMark x1="38824" y1="45293" x2="40668" y2="42102"/>
                        <a14:foregroundMark x1="39020" y1="44529" x2="42549" y2="39440"/>
                        <a14:backgroundMark x1="56471" y1="4071" x2="55686" y2="13486"/>
                        <a14:backgroundMark x1="43529" y1="7379" x2="44706" y2="13486"/>
                        <a14:backgroundMark x1="43725" y1="1272" x2="44314" y2="4580"/>
                        <a14:backgroundMark x1="392" y1="80153" x2="392" y2="78372"/>
                        <a14:backgroundMark x1="1373" y1="81170" x2="1373" y2="77608"/>
                        <a14:backgroundMark x1="2353" y1="83461" x2="784" y2="76845"/>
                        <a14:backgroundMark x1="32549" y1="89313" x2="34118" y2="94911"/>
                        <a14:backgroundMark x1="66078" y1="92366" x2="65098" y2="94656"/>
                        <a14:backgroundMark x1="67059" y1="15522" x2="63529" y2="19084"/>
                        <a14:backgroundMark x1="65490" y1="19338" x2="64314" y2="20356"/>
                        <a14:backgroundMark x1="30392" y1="58779" x2="35294" y2="62595"/>
                        <a14:backgroundMark x1="32353" y1="58270" x2="30392" y2="56743"/>
                        <a14:backgroundMark x1="33137" y1="64377" x2="30784" y2="59288"/>
                        <a14:backgroundMark x1="29804" y1="56489" x2="31765" y2="55471"/>
                        <a14:backgroundMark x1="68627" y1="56489" x2="62745" y2="61578"/>
                        <a14:backgroundMark x1="64118" y1="65140" x2="63137" y2="64885"/>
                        <a14:backgroundMark x1="65882" y1="63359" x2="63333" y2="65903"/>
                        <a14:backgroundMark x1="68824" y1="55725" x2="69020" y2="54707"/>
                        <a14:backgroundMark x1="66471" y1="55725" x2="68824" y2="55725"/>
                        <a14:backgroundMark x1="56078" y1="86005" x2="55686" y2="86768"/>
                        <a14:backgroundMark x1="45098" y1="47837" x2="45121" y2="48049"/>
                        <a14:backgroundMark x1="54902" y1="48611" x2="54902" y2="52417"/>
                        <a14:backgroundMark x1="54420" y1="47960" x2="54448" y2="48395"/>
                        <a14:backgroundMark x1="65098" y1="30025" x2="68824" y2="34097"/>
                        <a14:backgroundMark x1="63725" y1="28499" x2="65686" y2="31298"/>
                        <a14:backgroundMark x1="68431" y1="35115" x2="70392" y2="37405"/>
                        <a14:backgroundMark x1="55294" y1="78372" x2="56863" y2="78372"/>
                        <a14:backgroundMark x1="43922" y1="77608" x2="45098" y2="78117"/>
                        <a14:backgroundMark x1="36471" y1="46310" x2="39020" y2="43511"/>
                        <a14:backgroundMark x1="39608" y1="42239" x2="39871" y2="41898"/>
                        <a14:backgroundMark x1="39216" y1="41985" x2="39608" y2="41730"/>
                        <a14:backgroundMark x1="60868" y1="43352" x2="62157" y2="45547"/>
                        <a14:backgroundMark x1="40272" y1="40614" x2="39804" y2="412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851775" y="78908"/>
            <a:ext cx="1186627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6A176A4-550D-2B52-A153-DC963AC2593D}"/>
              </a:ext>
            </a:extLst>
          </p:cNvPr>
          <p:cNvSpPr txBox="1"/>
          <p:nvPr/>
        </p:nvSpPr>
        <p:spPr>
          <a:xfrm>
            <a:off x="386081" y="136525"/>
            <a:ext cx="9548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Network: The Koopman Evolution Matrix</a:t>
            </a:r>
            <a:endParaRPr lang="LID4096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5A52E2C-3301-C6C0-9A7A-B630158F6D9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42237" t="17168" r="39891" b="9679"/>
          <a:stretch/>
        </p:blipFill>
        <p:spPr>
          <a:xfrm>
            <a:off x="5060577" y="2088776"/>
            <a:ext cx="2268912" cy="3648636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B7162C5F-FEEB-3674-9138-A9ABE65E715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t="17168" r="57763" b="9679"/>
          <a:stretch/>
        </p:blipFill>
        <p:spPr>
          <a:xfrm>
            <a:off x="-301475" y="2088776"/>
            <a:ext cx="5362052" cy="36486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2255F0A-08DA-0CD3-50A8-C604C445F2E7}"/>
              </a:ext>
            </a:extLst>
          </p:cNvPr>
          <p:cNvSpPr txBox="1"/>
          <p:nvPr/>
        </p:nvSpPr>
        <p:spPr>
          <a:xfrm>
            <a:off x="7413812" y="2219457"/>
            <a:ext cx="423526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layer designed to serve as the Koopman operator evolution matrix.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Bias.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Activation Function !!!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2DEB28-6D6D-A41E-FA59-5639EAFD2192}"/>
              </a:ext>
            </a:extLst>
          </p:cNvPr>
          <p:cNvSpPr txBox="1"/>
          <p:nvPr/>
        </p:nvSpPr>
        <p:spPr>
          <a:xfrm>
            <a:off x="3164435" y="5862215"/>
            <a:ext cx="6061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5. Network’s Koopman Linear Layer(Image by Author).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0867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9426FA9-D072-452B-3CA1-097FDE2396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 Dec 2023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5671AC7-1E1A-46DA-C55F-0FA76D745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26504" y="6356350"/>
            <a:ext cx="4738991" cy="365125"/>
          </a:xfrm>
        </p:spPr>
        <p:txBody>
          <a:bodyPr/>
          <a:lstStyle/>
          <a:p>
            <a:pPr rtl="1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Leveraging Koopman operator for identification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6">
            <a:extLst>
              <a:ext uri="{FF2B5EF4-FFF2-40B4-BE49-F238E27FC236}">
                <a16:creationId xmlns:a16="http://schemas.microsoft.com/office/drawing/2014/main" id="{6C40E825-2AB7-2367-F9CA-6873D0F3A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/10</a:t>
            </a:r>
            <a:endParaRPr lang="fa-IR" sz="1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B9F227-7094-CB4B-F399-988FA4DFCB7D}"/>
              </a:ext>
            </a:extLst>
          </p:cNvPr>
          <p:cNvSpPr/>
          <p:nvPr/>
        </p:nvSpPr>
        <p:spPr>
          <a:xfrm>
            <a:off x="0" y="-15689"/>
            <a:ext cx="12192000" cy="11452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22B0D5-56B6-FCE4-2D33-5621A3E54A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2"/>
          <a:stretch/>
        </p:blipFill>
        <p:spPr>
          <a:xfrm>
            <a:off x="9624955" y="78908"/>
            <a:ext cx="967948" cy="914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5EBE747-07EF-A583-3516-B4D26837FC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36" b="94911" l="588" r="95882">
                        <a14:foregroundMark x1="30196" y1="72265" x2="30196" y2="72265"/>
                        <a14:foregroundMark x1="67920" y1="73864" x2="75882" y2="74046"/>
                        <a14:foregroundMark x1="59173" y1="73663" x2="67041" y2="73843"/>
                        <a14:foregroundMark x1="48004" y1="73407" x2="57621" y2="73627"/>
                        <a14:foregroundMark x1="35729" y1="73126" x2="46534" y2="73373"/>
                        <a14:foregroundMark x1="20392" y1="72774" x2="35503" y2="73120"/>
                        <a14:foregroundMark x1="75882" y1="74046" x2="90588" y2="67684"/>
                        <a14:foregroundMark x1="63349" y1="65922" x2="60588" y2="72265"/>
                        <a14:foregroundMark x1="72549" y1="44784" x2="71760" y2="46598"/>
                        <a14:foregroundMark x1="46298" y1="73755" x2="38627" y2="74555"/>
                        <a14:foregroundMark x1="58166" y1="72518" x2="47892" y2="73589"/>
                        <a14:foregroundMark x1="60588" y1="72265" x2="59819" y2="72345"/>
                        <a14:foregroundMark x1="38627" y1="74555" x2="33782" y2="66551"/>
                        <a14:foregroundMark x1="34446" y1="46424" x2="36275" y2="40712"/>
                        <a14:foregroundMark x1="43949" y1="32316" x2="46275" y2="29771"/>
                        <a14:foregroundMark x1="43474" y1="32836" x2="43949" y2="32316"/>
                        <a14:foregroundMark x1="39459" y1="37228" x2="39603" y2="37071"/>
                        <a14:foregroundMark x1="38596" y1="38173" x2="38813" y2="37935"/>
                        <a14:foregroundMark x1="36275" y1="40712" x2="37736" y2="39114"/>
                        <a14:foregroundMark x1="46275" y1="29771" x2="60586" y2="31504"/>
                        <a14:foregroundMark x1="69336" y1="39919" x2="79020" y2="49618"/>
                        <a14:foregroundMark x1="31961" y1="27481" x2="49597" y2="12635"/>
                        <a14:foregroundMark x1="58704" y1="13908" x2="60994" y2="16091"/>
                        <a14:foregroundMark x1="70843" y1="31814" x2="70980" y2="32061"/>
                        <a14:foregroundMark x1="64838" y1="21025" x2="67164" y2="25206"/>
                        <a14:foregroundMark x1="70980" y1="32061" x2="70484" y2="32883"/>
                        <a14:foregroundMark x1="38372" y1="40701" x2="36275" y2="39695"/>
                        <a14:foregroundMark x1="39875" y1="41423" x2="39748" y2="41362"/>
                        <a14:foregroundMark x1="50843" y1="46685" x2="43634" y2="43225"/>
                        <a14:foregroundMark x1="37259" y1="34067" x2="40588" y2="15013"/>
                        <a14:foregroundMark x1="36852" y1="36395" x2="37030" y2="35374"/>
                        <a14:foregroundMark x1="36275" y1="39695" x2="36582" y2="37938"/>
                        <a14:foregroundMark x1="40588" y1="15013" x2="40722" y2="14752"/>
                        <a14:foregroundMark x1="47048" y1="3775" x2="48089" y2="4016"/>
                        <a14:foregroundMark x1="46074" y1="6570" x2="47320" y2="3695"/>
                        <a14:foregroundMark x1="46136" y1="13032" x2="45882" y2="17557"/>
                        <a14:foregroundMark x1="46648" y1="3893" x2="46506" y2="6433"/>
                        <a14:foregroundMark x1="45882" y1="17557" x2="55686" y2="28244"/>
                        <a14:foregroundMark x1="57647" y1="24682" x2="62741" y2="29441"/>
                        <a14:foregroundMark x1="66774" y1="25580" x2="66583" y2="23250"/>
                        <a14:foregroundMark x1="39410" y1="92516" x2="65098" y2="94911"/>
                        <a14:foregroundMark x1="41376" y1="89157" x2="58031" y2="88557"/>
                        <a14:foregroundMark x1="58121" y1="88626" x2="49020" y2="94656"/>
                        <a14:foregroundMark x1="26816" y1="46960" x2="25098" y2="57252"/>
                        <a14:foregroundMark x1="27647" y1="41985" x2="26818" y2="46951"/>
                        <a14:foregroundMark x1="827" y1="77830" x2="784" y2="77863"/>
                        <a14:foregroundMark x1="19020" y1="63868" x2="1013" y2="77687"/>
                        <a14:foregroundMark x1="72549" y1="49109" x2="76275" y2="51399"/>
                        <a14:foregroundMark x1="87255" y1="70229" x2="95882" y2="72265"/>
                        <a14:foregroundMark x1="46275" y1="48092" x2="46078" y2="56997"/>
                        <a14:foregroundMark x1="49020" y1="30789" x2="51176" y2="33333"/>
                        <a14:foregroundMark x1="63367" y1="44524" x2="64314" y2="45802"/>
                        <a14:foregroundMark x1="59412" y1="39186" x2="59725" y2="39608"/>
                        <a14:foregroundMark x1="58431" y1="37659" x2="61961" y2="42239"/>
                        <a14:foregroundMark x1="41659" y1="40388" x2="41765" y2="40204"/>
                        <a14:foregroundMark x1="38824" y1="45293" x2="40668" y2="42102"/>
                        <a14:foregroundMark x1="39020" y1="44529" x2="42549" y2="39440"/>
                        <a14:backgroundMark x1="56471" y1="4071" x2="55686" y2="13486"/>
                        <a14:backgroundMark x1="43529" y1="7379" x2="44706" y2="13486"/>
                        <a14:backgroundMark x1="43725" y1="1272" x2="44314" y2="4580"/>
                        <a14:backgroundMark x1="392" y1="80153" x2="392" y2="78372"/>
                        <a14:backgroundMark x1="1373" y1="81170" x2="1373" y2="77608"/>
                        <a14:backgroundMark x1="2353" y1="83461" x2="784" y2="76845"/>
                        <a14:backgroundMark x1="32549" y1="89313" x2="34118" y2="94911"/>
                        <a14:backgroundMark x1="66078" y1="92366" x2="65098" y2="94656"/>
                        <a14:backgroundMark x1="67059" y1="15522" x2="63529" y2="19084"/>
                        <a14:backgroundMark x1="65490" y1="19338" x2="64314" y2="20356"/>
                        <a14:backgroundMark x1="30392" y1="58779" x2="35294" y2="62595"/>
                        <a14:backgroundMark x1="32353" y1="58270" x2="30392" y2="56743"/>
                        <a14:backgroundMark x1="33137" y1="64377" x2="30784" y2="59288"/>
                        <a14:backgroundMark x1="29804" y1="56489" x2="31765" y2="55471"/>
                        <a14:backgroundMark x1="68627" y1="56489" x2="62745" y2="61578"/>
                        <a14:backgroundMark x1="64118" y1="65140" x2="63137" y2="64885"/>
                        <a14:backgroundMark x1="65882" y1="63359" x2="63333" y2="65903"/>
                        <a14:backgroundMark x1="68824" y1="55725" x2="69020" y2="54707"/>
                        <a14:backgroundMark x1="66471" y1="55725" x2="68824" y2="55725"/>
                        <a14:backgroundMark x1="56078" y1="86005" x2="55686" y2="86768"/>
                        <a14:backgroundMark x1="45098" y1="47837" x2="45121" y2="48049"/>
                        <a14:backgroundMark x1="54902" y1="48611" x2="54902" y2="52417"/>
                        <a14:backgroundMark x1="54420" y1="47960" x2="54448" y2="48395"/>
                        <a14:backgroundMark x1="65098" y1="30025" x2="68824" y2="34097"/>
                        <a14:backgroundMark x1="63725" y1="28499" x2="65686" y2="31298"/>
                        <a14:backgroundMark x1="68431" y1="35115" x2="70392" y2="37405"/>
                        <a14:backgroundMark x1="55294" y1="78372" x2="56863" y2="78372"/>
                        <a14:backgroundMark x1="43922" y1="77608" x2="45098" y2="78117"/>
                        <a14:backgroundMark x1="36471" y1="46310" x2="39020" y2="43511"/>
                        <a14:backgroundMark x1="39608" y1="42239" x2="39871" y2="41898"/>
                        <a14:backgroundMark x1="39216" y1="41985" x2="39608" y2="41730"/>
                        <a14:backgroundMark x1="60868" y1="43352" x2="62157" y2="45547"/>
                        <a14:backgroundMark x1="40272" y1="40614" x2="39804" y2="412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851775" y="78908"/>
            <a:ext cx="1186627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6A176A4-550D-2B52-A153-DC963AC2593D}"/>
              </a:ext>
            </a:extLst>
          </p:cNvPr>
          <p:cNvSpPr txBox="1"/>
          <p:nvPr/>
        </p:nvSpPr>
        <p:spPr>
          <a:xfrm>
            <a:off x="386081" y="136525"/>
            <a:ext cx="80794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Network: Normalization</a:t>
            </a:r>
            <a:endParaRPr lang="LID4096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FEF800D-80C0-F3FD-B8EF-4977D61ED8D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75" t="16360" b="2219"/>
          <a:stretch/>
        </p:blipFill>
        <p:spPr>
          <a:xfrm>
            <a:off x="76200" y="2048435"/>
            <a:ext cx="12317505" cy="406101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36DC5A8-EC17-DC89-3C84-02F2EAC41FAF}"/>
              </a:ext>
            </a:extLst>
          </p:cNvPr>
          <p:cNvSpPr/>
          <p:nvPr/>
        </p:nvSpPr>
        <p:spPr>
          <a:xfrm>
            <a:off x="645459" y="5786718"/>
            <a:ext cx="9220200" cy="20618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274B9C-B410-9112-B9C3-D0A775890F94}"/>
              </a:ext>
            </a:extLst>
          </p:cNvPr>
          <p:cNvSpPr/>
          <p:nvPr/>
        </p:nvSpPr>
        <p:spPr>
          <a:xfrm>
            <a:off x="9681882" y="3641912"/>
            <a:ext cx="183777" cy="2144806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5FE175-2FAD-F7FF-69F0-DC94A6AD1016}"/>
              </a:ext>
            </a:extLst>
          </p:cNvPr>
          <p:cNvSpPr/>
          <p:nvPr/>
        </p:nvSpPr>
        <p:spPr>
          <a:xfrm>
            <a:off x="9865659" y="2891118"/>
            <a:ext cx="2205317" cy="1873624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51EF67-ECEC-5B06-81D0-CCE7392B7D6A}"/>
              </a:ext>
            </a:extLst>
          </p:cNvPr>
          <p:cNvSpPr txBox="1"/>
          <p:nvPr/>
        </p:nvSpPr>
        <p:spPr>
          <a:xfrm>
            <a:off x="3072652" y="5983052"/>
            <a:ext cx="632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6. Network’s structure –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Rescaler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(Image by Author).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29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9426FA9-D072-452B-3CA1-097FDE2396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 Dec 2023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5671AC7-1E1A-46DA-C55F-0FA76D745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26504" y="6356350"/>
            <a:ext cx="4738991" cy="365125"/>
          </a:xfrm>
        </p:spPr>
        <p:txBody>
          <a:bodyPr/>
          <a:lstStyle/>
          <a:p>
            <a:pPr rtl="1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Leveraging Koopman operator for identification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6">
            <a:extLst>
              <a:ext uri="{FF2B5EF4-FFF2-40B4-BE49-F238E27FC236}">
                <a16:creationId xmlns:a16="http://schemas.microsoft.com/office/drawing/2014/main" id="{6C40E825-2AB7-2367-F9CA-6873D0F3A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/10</a:t>
            </a:r>
            <a:endParaRPr lang="fa-IR" sz="1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B9F227-7094-CB4B-F399-988FA4DFCB7D}"/>
              </a:ext>
            </a:extLst>
          </p:cNvPr>
          <p:cNvSpPr/>
          <p:nvPr/>
        </p:nvSpPr>
        <p:spPr>
          <a:xfrm>
            <a:off x="0" y="-15689"/>
            <a:ext cx="12192000" cy="11452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22B0D5-56B6-FCE4-2D33-5621A3E54A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2"/>
          <a:stretch/>
        </p:blipFill>
        <p:spPr>
          <a:xfrm>
            <a:off x="9624955" y="78908"/>
            <a:ext cx="967948" cy="914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5EBE747-07EF-A583-3516-B4D26837FC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36" b="94911" l="588" r="95882">
                        <a14:foregroundMark x1="30196" y1="72265" x2="30196" y2="72265"/>
                        <a14:foregroundMark x1="67920" y1="73864" x2="75882" y2="74046"/>
                        <a14:foregroundMark x1="59173" y1="73663" x2="67041" y2="73843"/>
                        <a14:foregroundMark x1="48004" y1="73407" x2="57621" y2="73627"/>
                        <a14:foregroundMark x1="35729" y1="73126" x2="46534" y2="73373"/>
                        <a14:foregroundMark x1="20392" y1="72774" x2="35503" y2="73120"/>
                        <a14:foregroundMark x1="75882" y1="74046" x2="90588" y2="67684"/>
                        <a14:foregroundMark x1="63349" y1="65922" x2="60588" y2="72265"/>
                        <a14:foregroundMark x1="72549" y1="44784" x2="71760" y2="46598"/>
                        <a14:foregroundMark x1="46298" y1="73755" x2="38627" y2="74555"/>
                        <a14:foregroundMark x1="58166" y1="72518" x2="47892" y2="73589"/>
                        <a14:foregroundMark x1="60588" y1="72265" x2="59819" y2="72345"/>
                        <a14:foregroundMark x1="38627" y1="74555" x2="33782" y2="66551"/>
                        <a14:foregroundMark x1="34446" y1="46424" x2="36275" y2="40712"/>
                        <a14:foregroundMark x1="43949" y1="32316" x2="46275" y2="29771"/>
                        <a14:foregroundMark x1="43474" y1="32836" x2="43949" y2="32316"/>
                        <a14:foregroundMark x1="39459" y1="37228" x2="39603" y2="37071"/>
                        <a14:foregroundMark x1="38596" y1="38173" x2="38813" y2="37935"/>
                        <a14:foregroundMark x1="36275" y1="40712" x2="37736" y2="39114"/>
                        <a14:foregroundMark x1="46275" y1="29771" x2="60586" y2="31504"/>
                        <a14:foregroundMark x1="69336" y1="39919" x2="79020" y2="49618"/>
                        <a14:foregroundMark x1="31961" y1="27481" x2="49597" y2="12635"/>
                        <a14:foregroundMark x1="58704" y1="13908" x2="60994" y2="16091"/>
                        <a14:foregroundMark x1="70843" y1="31814" x2="70980" y2="32061"/>
                        <a14:foregroundMark x1="64838" y1="21025" x2="67164" y2="25206"/>
                        <a14:foregroundMark x1="70980" y1="32061" x2="70484" y2="32883"/>
                        <a14:foregroundMark x1="38372" y1="40701" x2="36275" y2="39695"/>
                        <a14:foregroundMark x1="39875" y1="41423" x2="39748" y2="41362"/>
                        <a14:foregroundMark x1="50843" y1="46685" x2="43634" y2="43225"/>
                        <a14:foregroundMark x1="37259" y1="34067" x2="40588" y2="15013"/>
                        <a14:foregroundMark x1="36852" y1="36395" x2="37030" y2="35374"/>
                        <a14:foregroundMark x1="36275" y1="39695" x2="36582" y2="37938"/>
                        <a14:foregroundMark x1="40588" y1="15013" x2="40722" y2="14752"/>
                        <a14:foregroundMark x1="47048" y1="3775" x2="48089" y2="4016"/>
                        <a14:foregroundMark x1="46074" y1="6570" x2="47320" y2="3695"/>
                        <a14:foregroundMark x1="46136" y1="13032" x2="45882" y2="17557"/>
                        <a14:foregroundMark x1="46648" y1="3893" x2="46506" y2="6433"/>
                        <a14:foregroundMark x1="45882" y1="17557" x2="55686" y2="28244"/>
                        <a14:foregroundMark x1="57647" y1="24682" x2="62741" y2="29441"/>
                        <a14:foregroundMark x1="66774" y1="25580" x2="66583" y2="23250"/>
                        <a14:foregroundMark x1="39410" y1="92516" x2="65098" y2="94911"/>
                        <a14:foregroundMark x1="41376" y1="89157" x2="58031" y2="88557"/>
                        <a14:foregroundMark x1="58121" y1="88626" x2="49020" y2="94656"/>
                        <a14:foregroundMark x1="26816" y1="46960" x2="25098" y2="57252"/>
                        <a14:foregroundMark x1="27647" y1="41985" x2="26818" y2="46951"/>
                        <a14:foregroundMark x1="827" y1="77830" x2="784" y2="77863"/>
                        <a14:foregroundMark x1="19020" y1="63868" x2="1013" y2="77687"/>
                        <a14:foregroundMark x1="72549" y1="49109" x2="76275" y2="51399"/>
                        <a14:foregroundMark x1="87255" y1="70229" x2="95882" y2="72265"/>
                        <a14:foregroundMark x1="46275" y1="48092" x2="46078" y2="56997"/>
                        <a14:foregroundMark x1="49020" y1="30789" x2="51176" y2="33333"/>
                        <a14:foregroundMark x1="63367" y1="44524" x2="64314" y2="45802"/>
                        <a14:foregroundMark x1="59412" y1="39186" x2="59725" y2="39608"/>
                        <a14:foregroundMark x1="58431" y1="37659" x2="61961" y2="42239"/>
                        <a14:foregroundMark x1="41659" y1="40388" x2="41765" y2="40204"/>
                        <a14:foregroundMark x1="38824" y1="45293" x2="40668" y2="42102"/>
                        <a14:foregroundMark x1="39020" y1="44529" x2="42549" y2="39440"/>
                        <a14:backgroundMark x1="56471" y1="4071" x2="55686" y2="13486"/>
                        <a14:backgroundMark x1="43529" y1="7379" x2="44706" y2="13486"/>
                        <a14:backgroundMark x1="43725" y1="1272" x2="44314" y2="4580"/>
                        <a14:backgroundMark x1="392" y1="80153" x2="392" y2="78372"/>
                        <a14:backgroundMark x1="1373" y1="81170" x2="1373" y2="77608"/>
                        <a14:backgroundMark x1="2353" y1="83461" x2="784" y2="76845"/>
                        <a14:backgroundMark x1="32549" y1="89313" x2="34118" y2="94911"/>
                        <a14:backgroundMark x1="66078" y1="92366" x2="65098" y2="94656"/>
                        <a14:backgroundMark x1="67059" y1="15522" x2="63529" y2="19084"/>
                        <a14:backgroundMark x1="65490" y1="19338" x2="64314" y2="20356"/>
                        <a14:backgroundMark x1="30392" y1="58779" x2="35294" y2="62595"/>
                        <a14:backgroundMark x1="32353" y1="58270" x2="30392" y2="56743"/>
                        <a14:backgroundMark x1="33137" y1="64377" x2="30784" y2="59288"/>
                        <a14:backgroundMark x1="29804" y1="56489" x2="31765" y2="55471"/>
                        <a14:backgroundMark x1="68627" y1="56489" x2="62745" y2="61578"/>
                        <a14:backgroundMark x1="64118" y1="65140" x2="63137" y2="64885"/>
                        <a14:backgroundMark x1="65882" y1="63359" x2="63333" y2="65903"/>
                        <a14:backgroundMark x1="68824" y1="55725" x2="69020" y2="54707"/>
                        <a14:backgroundMark x1="66471" y1="55725" x2="68824" y2="55725"/>
                        <a14:backgroundMark x1="56078" y1="86005" x2="55686" y2="86768"/>
                        <a14:backgroundMark x1="45098" y1="47837" x2="45121" y2="48049"/>
                        <a14:backgroundMark x1="54902" y1="48611" x2="54902" y2="52417"/>
                        <a14:backgroundMark x1="54420" y1="47960" x2="54448" y2="48395"/>
                        <a14:backgroundMark x1="65098" y1="30025" x2="68824" y2="34097"/>
                        <a14:backgroundMark x1="63725" y1="28499" x2="65686" y2="31298"/>
                        <a14:backgroundMark x1="68431" y1="35115" x2="70392" y2="37405"/>
                        <a14:backgroundMark x1="55294" y1="78372" x2="56863" y2="78372"/>
                        <a14:backgroundMark x1="43922" y1="77608" x2="45098" y2="78117"/>
                        <a14:backgroundMark x1="36471" y1="46310" x2="39020" y2="43511"/>
                        <a14:backgroundMark x1="39608" y1="42239" x2="39871" y2="41898"/>
                        <a14:backgroundMark x1="39216" y1="41985" x2="39608" y2="41730"/>
                        <a14:backgroundMark x1="60868" y1="43352" x2="62157" y2="45547"/>
                        <a14:backgroundMark x1="40272" y1="40614" x2="39804" y2="412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851775" y="78908"/>
            <a:ext cx="1186627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6A176A4-550D-2B52-A153-DC963AC2593D}"/>
              </a:ext>
            </a:extLst>
          </p:cNvPr>
          <p:cNvSpPr txBox="1"/>
          <p:nvPr/>
        </p:nvSpPr>
        <p:spPr>
          <a:xfrm>
            <a:off x="386081" y="136525"/>
            <a:ext cx="9548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Network: The Koopman Evolution Matrix</a:t>
            </a:r>
            <a:endParaRPr lang="LID4096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5A52E2C-3301-C6C0-9A7A-B630158F6D9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42625" t="17168" r="39891" b="9679"/>
          <a:stretch/>
        </p:blipFill>
        <p:spPr>
          <a:xfrm>
            <a:off x="5109881" y="2088776"/>
            <a:ext cx="2219607" cy="364863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2DEB28-6D6D-A41E-FA59-5639EAFD2192}"/>
              </a:ext>
            </a:extLst>
          </p:cNvPr>
          <p:cNvSpPr txBox="1"/>
          <p:nvPr/>
        </p:nvSpPr>
        <p:spPr>
          <a:xfrm>
            <a:off x="3164435" y="5862215"/>
            <a:ext cx="6061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7. Network’s Koopman Linear Layer(Image by Author).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AEF636FE-039F-C72F-B9F3-FE3FB11944A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60110" r="21809" b="9678"/>
          <a:stretch/>
        </p:blipFill>
        <p:spPr>
          <a:xfrm>
            <a:off x="7329489" y="1232419"/>
            <a:ext cx="2295466" cy="450499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B004AB8-E1A3-B6E1-7FA6-FEA08F273B8D}"/>
              </a:ext>
            </a:extLst>
          </p:cNvPr>
          <p:cNvSpPr txBox="1"/>
          <p:nvPr/>
        </p:nvSpPr>
        <p:spPr>
          <a:xfrm>
            <a:off x="632153" y="2160753"/>
            <a:ext cx="3957218" cy="161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According to Koopman Operator theory, the evolution matrix is a 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A37C651-8621-989E-A88F-6E5E1240558D}"/>
              </a:ext>
            </a:extLst>
          </p:cNvPr>
          <p:cNvGrpSpPr/>
          <p:nvPr/>
        </p:nvGrpSpPr>
        <p:grpSpPr>
          <a:xfrm>
            <a:off x="5109881" y="1434302"/>
            <a:ext cx="2219607" cy="2491492"/>
            <a:chOff x="5109881" y="1434302"/>
            <a:chExt cx="2219607" cy="2491492"/>
          </a:xfrm>
        </p:grpSpPr>
        <p:cxnSp>
          <p:nvCxnSpPr>
            <p:cNvPr id="19" name="Connector: Curved 18">
              <a:extLst>
                <a:ext uri="{FF2B5EF4-FFF2-40B4-BE49-F238E27FC236}">
                  <a16:creationId xmlns:a16="http://schemas.microsoft.com/office/drawing/2014/main" id="{A2D6F0F4-A623-1474-444B-FD46632096BF}"/>
                </a:ext>
              </a:extLst>
            </p:cNvPr>
            <p:cNvCxnSpPr>
              <a:cxnSpLocks/>
              <a:stCxn id="5" idx="3"/>
              <a:endCxn id="5" idx="1"/>
            </p:cNvCxnSpPr>
            <p:nvPr/>
          </p:nvCxnSpPr>
          <p:spPr>
            <a:xfrm flipH="1">
              <a:off x="5109881" y="3913094"/>
              <a:ext cx="2219607" cy="12700"/>
            </a:xfrm>
            <a:prstGeom prst="curvedConnector5">
              <a:avLst>
                <a:gd name="adj1" fmla="val -10299"/>
                <a:gd name="adj2" fmla="val -16623528"/>
                <a:gd name="adj3" fmla="val 110299"/>
              </a:avLst>
            </a:prstGeom>
            <a:ln w="57150">
              <a:solidFill>
                <a:schemeClr val="tx1">
                  <a:lumMod val="75000"/>
                  <a:lumOff val="25000"/>
                </a:schemeClr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7247E4BE-9613-F145-F37D-ED2184C9915C}"/>
                    </a:ext>
                  </a:extLst>
                </p:cNvPr>
                <p:cNvSpPr txBox="1"/>
                <p:nvPr/>
              </p:nvSpPr>
              <p:spPr>
                <a:xfrm>
                  <a:off x="5894294" y="1434302"/>
                  <a:ext cx="105335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50</a:t>
                  </a:r>
                  <a14:m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×</m:t>
                      </m:r>
                    </m:oMath>
                  </a14:m>
                  <a:endParaRPr lang="LID4096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7247E4BE-9613-F145-F37D-ED2184C9915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894294" y="1434302"/>
                  <a:ext cx="1053353" cy="369332"/>
                </a:xfrm>
                <a:prstGeom prst="rect">
                  <a:avLst/>
                </a:prstGeom>
                <a:blipFill>
                  <a:blip r:embed="rId7"/>
                  <a:stretch>
                    <a:fillRect l="-5202" t="-8197" b="-24590"/>
                  </a:stretch>
                </a:blipFill>
              </p:spPr>
              <p:txBody>
                <a:bodyPr/>
                <a:lstStyle/>
                <a:p>
                  <a:r>
                    <a:rPr lang="LID4096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A529257A-6E00-2379-0BD6-605D7E8526AB}"/>
                  </a:ext>
                </a:extLst>
              </p:cNvPr>
              <p:cNvSpPr txBox="1"/>
              <p:nvPr/>
            </p:nvSpPr>
            <p:spPr>
              <a:xfrm>
                <a:off x="7647295" y="4326221"/>
                <a:ext cx="12373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𝒢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𝑧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LID4096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A529257A-6E00-2379-0BD6-605D7E8526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47295" y="4326221"/>
                <a:ext cx="1237397" cy="369332"/>
              </a:xfrm>
              <a:prstGeom prst="rect">
                <a:avLst/>
              </a:prstGeom>
              <a:blipFill>
                <a:blip r:embed="rId8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5086CD-3591-1CA4-B6FA-16098E9EB3B4}"/>
              </a:ext>
            </a:extLst>
          </p:cNvPr>
          <p:cNvCxnSpPr>
            <a:cxnSpLocks/>
          </p:cNvCxnSpPr>
          <p:nvPr/>
        </p:nvCxnSpPr>
        <p:spPr>
          <a:xfrm flipH="1">
            <a:off x="7774675" y="4713750"/>
            <a:ext cx="1110017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3D3DA433-6439-FB6F-3A00-58332C8B3922}"/>
                  </a:ext>
                </a:extLst>
              </p:cNvPr>
              <p:cNvSpPr txBox="1"/>
              <p:nvPr/>
            </p:nvSpPr>
            <p:spPr>
              <a:xfrm>
                <a:off x="7774675" y="2694819"/>
                <a:ext cx="12373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𝒢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𝑧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LID4096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3D3DA433-6439-FB6F-3A00-58332C8B39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74675" y="2694819"/>
                <a:ext cx="1237397" cy="369332"/>
              </a:xfrm>
              <a:prstGeom prst="rect">
                <a:avLst/>
              </a:prstGeom>
              <a:blipFill>
                <a:blip r:embed="rId9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BF8E3D6-DFE8-F483-5DCB-53B825C7BD36}"/>
              </a:ext>
            </a:extLst>
          </p:cNvPr>
          <p:cNvCxnSpPr>
            <a:cxnSpLocks/>
          </p:cNvCxnSpPr>
          <p:nvPr/>
        </p:nvCxnSpPr>
        <p:spPr>
          <a:xfrm>
            <a:off x="7809930" y="3071698"/>
            <a:ext cx="1074762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365EF0A-1514-6260-8650-4DD4979331AA}"/>
                  </a:ext>
                </a:extLst>
              </p:cNvPr>
              <p:cNvSpPr txBox="1"/>
              <p:nvPr/>
            </p:nvSpPr>
            <p:spPr>
              <a:xfrm>
                <a:off x="9463422" y="3664932"/>
                <a:ext cx="1129481" cy="3907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𝑜𝑢𝑡𝑝𝑢𝑡</m:t>
                          </m:r>
                        </m:sub>
                      </m:sSub>
                    </m:oMath>
                  </m:oMathPara>
                </a14:m>
                <a:endParaRPr lang="LID4096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365EF0A-1514-6260-8650-4DD4979331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63422" y="3664932"/>
                <a:ext cx="1129481" cy="390748"/>
              </a:xfrm>
              <a:prstGeom prst="rect">
                <a:avLst/>
              </a:prstGeom>
              <a:blipFill>
                <a:blip r:embed="rId10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B4DE64C5-DE0F-1EF0-9462-D32F3B0155A7}"/>
                  </a:ext>
                </a:extLst>
              </p:cNvPr>
              <p:cNvSpPr txBox="1"/>
              <p:nvPr/>
            </p:nvSpPr>
            <p:spPr>
              <a:xfrm>
                <a:off x="-719919" y="3492233"/>
                <a:ext cx="6102824" cy="4104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ℒ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</m:e>
                            <m:sup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50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𝒢</m:t>
                              </m:r>
                            </m:e>
                            <m:sup>
                              <m:r>
                                <a:rPr lang="en-US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sup>
                          </m:sSup>
                          <m:r>
                            <a:rPr lang="en-US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1800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 dirty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800" b="0" i="1" dirty="0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800" b="0" i="1" dirty="0" smtClean="0">
                                  <a:latin typeface="Cambria Math" panose="02040503050406030204" pitchFamily="18" charset="0"/>
                                </a:rPr>
                                <m:t>50</m:t>
                              </m:r>
                            </m:sub>
                          </m:sSub>
                          <m:r>
                            <a:rPr lang="en-US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LID4096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B4DE64C5-DE0F-1EF0-9462-D32F3B0155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19919" y="3492233"/>
                <a:ext cx="6102824" cy="410497"/>
              </a:xfrm>
              <a:prstGeom prst="rect">
                <a:avLst/>
              </a:prstGeom>
              <a:blipFill>
                <a:blip r:embed="rId11"/>
                <a:stretch>
                  <a:fillRect b="-7463"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5328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0" grpId="0"/>
      <p:bldP spid="33" grpId="0"/>
      <p:bldP spid="3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9426FA9-D072-452B-3CA1-097FDE2396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 Dec 2023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5671AC7-1E1A-46DA-C55F-0FA76D745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26504" y="6356350"/>
            <a:ext cx="4738991" cy="365125"/>
          </a:xfrm>
        </p:spPr>
        <p:txBody>
          <a:bodyPr/>
          <a:lstStyle/>
          <a:p>
            <a:pPr rtl="1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Leveraging Koopman operator for identification</a:t>
            </a:r>
            <a:endParaRPr lang="fa-IR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6">
            <a:extLst>
              <a:ext uri="{FF2B5EF4-FFF2-40B4-BE49-F238E27FC236}">
                <a16:creationId xmlns:a16="http://schemas.microsoft.com/office/drawing/2014/main" id="{6C40E825-2AB7-2367-F9CA-6873D0F3A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/10</a:t>
            </a:r>
            <a:endParaRPr lang="fa-IR" sz="1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B9F227-7094-CB4B-F399-988FA4DFCB7D}"/>
              </a:ext>
            </a:extLst>
          </p:cNvPr>
          <p:cNvSpPr/>
          <p:nvPr/>
        </p:nvSpPr>
        <p:spPr>
          <a:xfrm>
            <a:off x="0" y="-15689"/>
            <a:ext cx="12192000" cy="11452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22B0D5-56B6-FCE4-2D33-5621A3E54A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2"/>
          <a:stretch/>
        </p:blipFill>
        <p:spPr>
          <a:xfrm>
            <a:off x="9624955" y="78908"/>
            <a:ext cx="967948" cy="914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5EBE747-07EF-A583-3516-B4D26837FC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36" b="94911" l="588" r="95882">
                        <a14:foregroundMark x1="30196" y1="72265" x2="30196" y2="72265"/>
                        <a14:foregroundMark x1="67920" y1="73864" x2="75882" y2="74046"/>
                        <a14:foregroundMark x1="59173" y1="73663" x2="67041" y2="73843"/>
                        <a14:foregroundMark x1="48004" y1="73407" x2="57621" y2="73627"/>
                        <a14:foregroundMark x1="35729" y1="73126" x2="46534" y2="73373"/>
                        <a14:foregroundMark x1="20392" y1="72774" x2="35503" y2="73120"/>
                        <a14:foregroundMark x1="75882" y1="74046" x2="90588" y2="67684"/>
                        <a14:foregroundMark x1="63349" y1="65922" x2="60588" y2="72265"/>
                        <a14:foregroundMark x1="72549" y1="44784" x2="71760" y2="46598"/>
                        <a14:foregroundMark x1="46298" y1="73755" x2="38627" y2="74555"/>
                        <a14:foregroundMark x1="58166" y1="72518" x2="47892" y2="73589"/>
                        <a14:foregroundMark x1="60588" y1="72265" x2="59819" y2="72345"/>
                        <a14:foregroundMark x1="38627" y1="74555" x2="33782" y2="66551"/>
                        <a14:foregroundMark x1="34446" y1="46424" x2="36275" y2="40712"/>
                        <a14:foregroundMark x1="43949" y1="32316" x2="46275" y2="29771"/>
                        <a14:foregroundMark x1="43474" y1="32836" x2="43949" y2="32316"/>
                        <a14:foregroundMark x1="39459" y1="37228" x2="39603" y2="37071"/>
                        <a14:foregroundMark x1="38596" y1="38173" x2="38813" y2="37935"/>
                        <a14:foregroundMark x1="36275" y1="40712" x2="37736" y2="39114"/>
                        <a14:foregroundMark x1="46275" y1="29771" x2="60586" y2="31504"/>
                        <a14:foregroundMark x1="69336" y1="39919" x2="79020" y2="49618"/>
                        <a14:foregroundMark x1="31961" y1="27481" x2="49597" y2="12635"/>
                        <a14:foregroundMark x1="58704" y1="13908" x2="60994" y2="16091"/>
                        <a14:foregroundMark x1="70843" y1="31814" x2="70980" y2="32061"/>
                        <a14:foregroundMark x1="64838" y1="21025" x2="67164" y2="25206"/>
                        <a14:foregroundMark x1="70980" y1="32061" x2="70484" y2="32883"/>
                        <a14:foregroundMark x1="38372" y1="40701" x2="36275" y2="39695"/>
                        <a14:foregroundMark x1="39875" y1="41423" x2="39748" y2="41362"/>
                        <a14:foregroundMark x1="50843" y1="46685" x2="43634" y2="43225"/>
                        <a14:foregroundMark x1="37259" y1="34067" x2="40588" y2="15013"/>
                        <a14:foregroundMark x1="36852" y1="36395" x2="37030" y2="35374"/>
                        <a14:foregroundMark x1="36275" y1="39695" x2="36582" y2="37938"/>
                        <a14:foregroundMark x1="40588" y1="15013" x2="40722" y2="14752"/>
                        <a14:foregroundMark x1="47048" y1="3775" x2="48089" y2="4016"/>
                        <a14:foregroundMark x1="46074" y1="6570" x2="47320" y2="3695"/>
                        <a14:foregroundMark x1="46136" y1="13032" x2="45882" y2="17557"/>
                        <a14:foregroundMark x1="46648" y1="3893" x2="46506" y2="6433"/>
                        <a14:foregroundMark x1="45882" y1="17557" x2="55686" y2="28244"/>
                        <a14:foregroundMark x1="57647" y1="24682" x2="62741" y2="29441"/>
                        <a14:foregroundMark x1="66774" y1="25580" x2="66583" y2="23250"/>
                        <a14:foregroundMark x1="39410" y1="92516" x2="65098" y2="94911"/>
                        <a14:foregroundMark x1="41376" y1="89157" x2="58031" y2="88557"/>
                        <a14:foregroundMark x1="58121" y1="88626" x2="49020" y2="94656"/>
                        <a14:foregroundMark x1="26816" y1="46960" x2="25098" y2="57252"/>
                        <a14:foregroundMark x1="27647" y1="41985" x2="26818" y2="46951"/>
                        <a14:foregroundMark x1="827" y1="77830" x2="784" y2="77863"/>
                        <a14:foregroundMark x1="19020" y1="63868" x2="1013" y2="77687"/>
                        <a14:foregroundMark x1="72549" y1="49109" x2="76275" y2="51399"/>
                        <a14:foregroundMark x1="87255" y1="70229" x2="95882" y2="72265"/>
                        <a14:foregroundMark x1="46275" y1="48092" x2="46078" y2="56997"/>
                        <a14:foregroundMark x1="49020" y1="30789" x2="51176" y2="33333"/>
                        <a14:foregroundMark x1="63367" y1="44524" x2="64314" y2="45802"/>
                        <a14:foregroundMark x1="59412" y1="39186" x2="59725" y2="39608"/>
                        <a14:foregroundMark x1="58431" y1="37659" x2="61961" y2="42239"/>
                        <a14:foregroundMark x1="41659" y1="40388" x2="41765" y2="40204"/>
                        <a14:foregroundMark x1="38824" y1="45293" x2="40668" y2="42102"/>
                        <a14:foregroundMark x1="39020" y1="44529" x2="42549" y2="39440"/>
                        <a14:backgroundMark x1="56471" y1="4071" x2="55686" y2="13486"/>
                        <a14:backgroundMark x1="43529" y1="7379" x2="44706" y2="13486"/>
                        <a14:backgroundMark x1="43725" y1="1272" x2="44314" y2="4580"/>
                        <a14:backgroundMark x1="392" y1="80153" x2="392" y2="78372"/>
                        <a14:backgroundMark x1="1373" y1="81170" x2="1373" y2="77608"/>
                        <a14:backgroundMark x1="2353" y1="83461" x2="784" y2="76845"/>
                        <a14:backgroundMark x1="32549" y1="89313" x2="34118" y2="94911"/>
                        <a14:backgroundMark x1="66078" y1="92366" x2="65098" y2="94656"/>
                        <a14:backgroundMark x1="67059" y1="15522" x2="63529" y2="19084"/>
                        <a14:backgroundMark x1="65490" y1="19338" x2="64314" y2="20356"/>
                        <a14:backgroundMark x1="30392" y1="58779" x2="35294" y2="62595"/>
                        <a14:backgroundMark x1="32353" y1="58270" x2="30392" y2="56743"/>
                        <a14:backgroundMark x1="33137" y1="64377" x2="30784" y2="59288"/>
                        <a14:backgroundMark x1="29804" y1="56489" x2="31765" y2="55471"/>
                        <a14:backgroundMark x1="68627" y1="56489" x2="62745" y2="61578"/>
                        <a14:backgroundMark x1="64118" y1="65140" x2="63137" y2="64885"/>
                        <a14:backgroundMark x1="65882" y1="63359" x2="63333" y2="65903"/>
                        <a14:backgroundMark x1="68824" y1="55725" x2="69020" y2="54707"/>
                        <a14:backgroundMark x1="66471" y1="55725" x2="68824" y2="55725"/>
                        <a14:backgroundMark x1="56078" y1="86005" x2="55686" y2="86768"/>
                        <a14:backgroundMark x1="45098" y1="47837" x2="45121" y2="48049"/>
                        <a14:backgroundMark x1="54902" y1="48611" x2="54902" y2="52417"/>
                        <a14:backgroundMark x1="54420" y1="47960" x2="54448" y2="48395"/>
                        <a14:backgroundMark x1="65098" y1="30025" x2="68824" y2="34097"/>
                        <a14:backgroundMark x1="63725" y1="28499" x2="65686" y2="31298"/>
                        <a14:backgroundMark x1="68431" y1="35115" x2="70392" y2="37405"/>
                        <a14:backgroundMark x1="55294" y1="78372" x2="56863" y2="78372"/>
                        <a14:backgroundMark x1="43922" y1="77608" x2="45098" y2="78117"/>
                        <a14:backgroundMark x1="36471" y1="46310" x2="39020" y2="43511"/>
                        <a14:backgroundMark x1="39608" y1="42239" x2="39871" y2="41898"/>
                        <a14:backgroundMark x1="39216" y1="41985" x2="39608" y2="41730"/>
                        <a14:backgroundMark x1="60868" y1="43352" x2="62157" y2="45547"/>
                        <a14:backgroundMark x1="40272" y1="40614" x2="39804" y2="412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851775" y="78908"/>
            <a:ext cx="1186627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6A176A4-550D-2B52-A153-DC963AC2593D}"/>
              </a:ext>
            </a:extLst>
          </p:cNvPr>
          <p:cNvSpPr txBox="1"/>
          <p:nvPr/>
        </p:nvSpPr>
        <p:spPr>
          <a:xfrm>
            <a:off x="386081" y="136525"/>
            <a:ext cx="80794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Introduction: The Koopman Operator</a:t>
            </a:r>
            <a:endParaRPr lang="LID4096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815B972-4733-1C79-02BB-512F982E6B3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b="7642"/>
          <a:stretch/>
        </p:blipFill>
        <p:spPr>
          <a:xfrm>
            <a:off x="1590053" y="1129553"/>
            <a:ext cx="8229600" cy="2533565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C3C5B54B-7CBD-E5C6-45ED-0E80C06E908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90053" y="3749393"/>
            <a:ext cx="82296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963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521</TotalTime>
  <Words>489</Words>
  <Application>Microsoft Office PowerPoint</Application>
  <PresentationFormat>Widescreen</PresentationFormat>
  <Paragraphs>84</Paragraphs>
  <Slides>12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Times New Roman</vt:lpstr>
      <vt:lpstr>Wingdings</vt:lpstr>
      <vt:lpstr>Office Theme</vt:lpstr>
      <vt:lpstr>Leveraging Koopman operator and Deep Neural Networks for Parameter Estimation and Future Prediction of Duffing oscillators.  Y. Riyazi, N. Ghanbari, A. Bahrami* Mechanical Engineering department, University of Tehran y.riyazi@ut.ac.ir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YSNsec</dc:creator>
  <cp:lastModifiedBy>YSNsec</cp:lastModifiedBy>
  <cp:revision>56</cp:revision>
  <dcterms:created xsi:type="dcterms:W3CDTF">2023-12-15T23:45:01Z</dcterms:created>
  <dcterms:modified xsi:type="dcterms:W3CDTF">2023-12-18T23:11:12Z</dcterms:modified>
</cp:coreProperties>
</file>

<file path=docProps/thumbnail.jpeg>
</file>